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2"/>
  </p:notesMasterIdLst>
  <p:sldIdLst>
    <p:sldId id="1398" r:id="rId2"/>
    <p:sldId id="1399" r:id="rId3"/>
    <p:sldId id="1804" r:id="rId4"/>
    <p:sldId id="1404" r:id="rId5"/>
    <p:sldId id="1405" r:id="rId6"/>
    <p:sldId id="1809" r:id="rId7"/>
    <p:sldId id="1406" r:id="rId8"/>
    <p:sldId id="1807" r:id="rId9"/>
    <p:sldId id="1849" r:id="rId10"/>
    <p:sldId id="1810" r:id="rId11"/>
    <p:sldId id="1811" r:id="rId12"/>
    <p:sldId id="1837" r:id="rId13"/>
    <p:sldId id="1812" r:id="rId14"/>
    <p:sldId id="1803" r:id="rId15"/>
    <p:sldId id="1790" r:id="rId16"/>
    <p:sldId id="1813" r:id="rId17"/>
    <p:sldId id="1745" r:id="rId18"/>
    <p:sldId id="1814" r:id="rId19"/>
    <p:sldId id="1815" r:id="rId20"/>
    <p:sldId id="1816" r:id="rId21"/>
    <p:sldId id="1838" r:id="rId22"/>
    <p:sldId id="1817" r:id="rId23"/>
    <p:sldId id="1839" r:id="rId24"/>
    <p:sldId id="1850" r:id="rId25"/>
    <p:sldId id="1829" r:id="rId26"/>
    <p:sldId id="1853" r:id="rId27"/>
    <p:sldId id="1854" r:id="rId28"/>
    <p:sldId id="1835" r:id="rId29"/>
    <p:sldId id="1855" r:id="rId30"/>
    <p:sldId id="1851" r:id="rId31"/>
    <p:sldId id="1852" r:id="rId32"/>
    <p:sldId id="1856" r:id="rId33"/>
    <p:sldId id="1396" r:id="rId34"/>
    <p:sldId id="1840" r:id="rId35"/>
    <p:sldId id="1841" r:id="rId36"/>
    <p:sldId id="1843" r:id="rId37"/>
    <p:sldId id="1844" r:id="rId38"/>
    <p:sldId id="1846" r:id="rId39"/>
    <p:sldId id="1848" r:id="rId40"/>
    <p:sldId id="1847" r:id="rId41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11C874CC-288D-4034-9298-B5572854118E}">
          <p14:sldIdLst>
            <p14:sldId id="1398"/>
          </p14:sldIdLst>
        </p14:section>
        <p14:section name="需求分析" id="{049C52BC-C987-4CC9-A93A-822A48C7A4C3}">
          <p14:sldIdLst>
            <p14:sldId id="1399"/>
            <p14:sldId id="1804"/>
            <p14:sldId id="1404"/>
            <p14:sldId id="1405"/>
            <p14:sldId id="1809"/>
            <p14:sldId id="1406"/>
            <p14:sldId id="1807"/>
            <p14:sldId id="1849"/>
            <p14:sldId id="1810"/>
          </p14:sldIdLst>
        </p14:section>
        <p14:section name="系統分析" id="{EFA9FE12-F7FD-4033-828B-33A2C8B5ED9B}">
          <p14:sldIdLst>
            <p14:sldId id="1811"/>
            <p14:sldId id="1837"/>
            <p14:sldId id="1812"/>
            <p14:sldId id="1803"/>
            <p14:sldId id="1790"/>
            <p14:sldId id="1813"/>
          </p14:sldIdLst>
        </p14:section>
        <p14:section name="API" id="{066993AE-89A5-428F-AF98-E16353E98036}">
          <p14:sldIdLst>
            <p14:sldId id="1745"/>
            <p14:sldId id="1814"/>
            <p14:sldId id="1815"/>
            <p14:sldId id="1816"/>
            <p14:sldId id="1838"/>
            <p14:sldId id="1817"/>
            <p14:sldId id="1839"/>
          </p14:sldIdLst>
        </p14:section>
        <p14:section name="驗收" id="{B2BF01CA-4D97-433F-B410-80830C60797B}">
          <p14:sldIdLst>
            <p14:sldId id="1850"/>
            <p14:sldId id="1829"/>
            <p14:sldId id="1853"/>
            <p14:sldId id="1854"/>
            <p14:sldId id="1835"/>
            <p14:sldId id="1855"/>
            <p14:sldId id="1851"/>
            <p14:sldId id="1852"/>
            <p14:sldId id="1856"/>
          </p14:sldIdLst>
        </p14:section>
        <p14:section name="問題紀錄" id="{D71077BB-9346-4BB7-9137-6E6890250CB2}">
          <p14:sldIdLst>
            <p14:sldId id="1396"/>
          </p14:sldIdLst>
        </p14:section>
        <p14:section name="code" id="{A5F7CB1A-13A4-424B-BB80-79CB3B7E0C3E}">
          <p14:sldIdLst>
            <p14:sldId id="1840"/>
            <p14:sldId id="1841"/>
            <p14:sldId id="1843"/>
            <p14:sldId id="1844"/>
            <p14:sldId id="1846"/>
            <p14:sldId id="1848"/>
            <p14:sldId id="184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59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76B9C2-8CBA-466A-AF0E-975D77387BB5}" type="datetimeFigureOut">
              <a:rPr lang="zh-TW" altLang="en-US" smtClean="0"/>
              <a:t>2024/6/12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A2EB12-D8C3-4565-970E-E4564FBE40D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327186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A2EB12-D8C3-4565-970E-E4564FBE40D4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291381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A2EB12-D8C3-4565-970E-E4564FBE40D4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68715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A2EB12-D8C3-4565-970E-E4564FBE40D4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56889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838200" y="4295163"/>
            <a:ext cx="10515600" cy="1964122"/>
          </a:xfrm>
        </p:spPr>
        <p:txBody>
          <a:bodyPr>
            <a:normAutofit/>
          </a:bodyPr>
          <a:lstStyle>
            <a:lvl1pPr marL="0" indent="0" algn="l">
              <a:spcBef>
                <a:spcPts val="1000"/>
              </a:spcBef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zh-TW" altLang="en-US" dirty="0"/>
          </a:p>
        </p:txBody>
      </p:sp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838200" y="1389529"/>
            <a:ext cx="10515600" cy="2905634"/>
          </a:xfrm>
        </p:spPr>
        <p:txBody>
          <a:bodyPr anchor="t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B1E62-041B-47B5-8407-B11F18F7E90B}" type="datetimeFigureOut">
              <a:rPr lang="zh-TW" altLang="en-US" smtClean="0"/>
              <a:t>2024/6/12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BE9C6-E7C0-476E-98A8-780E790275D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9938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B1E62-041B-47B5-8407-B11F18F7E90B}" type="datetimeFigureOut">
              <a:rPr lang="zh-TW" altLang="en-US" smtClean="0"/>
              <a:t>2024/6/12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BE9C6-E7C0-476E-98A8-780E790275D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6416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B1E62-041B-47B5-8407-B11F18F7E90B}" type="datetimeFigureOut">
              <a:rPr lang="zh-TW" altLang="en-US" smtClean="0"/>
              <a:t>2024/6/12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BE9C6-E7C0-476E-98A8-780E790275D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32475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201850"/>
            <a:ext cx="10515600" cy="5037776"/>
          </a:xfrm>
        </p:spPr>
        <p:txBody>
          <a:bodyPr>
            <a:normAutofit/>
          </a:bodyPr>
          <a:lstStyle>
            <a:lvl1pPr hangingPunct="0">
              <a:defRPr sz="1600"/>
            </a:lvl1pPr>
            <a:lvl2pPr hangingPunct="0">
              <a:defRPr sz="1600"/>
            </a:lvl2pPr>
            <a:lvl3pPr hangingPunct="0">
              <a:defRPr sz="1600"/>
            </a:lvl3pPr>
            <a:lvl4pPr hangingPunct="0">
              <a:defRPr sz="1600"/>
            </a:lvl4pPr>
            <a:lvl5pPr hangingPunct="0">
              <a:defRPr sz="1600"/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B1E62-041B-47B5-8407-B11F18F7E90B}" type="datetimeFigureOut">
              <a:rPr lang="zh-TW" altLang="en-US" smtClean="0"/>
              <a:t>2024/6/12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BE9C6-E7C0-476E-98A8-780E790275D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30075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B1E62-041B-47B5-8407-B11F18F7E90B}" type="datetimeFigureOut">
              <a:rPr lang="zh-TW" altLang="en-US" smtClean="0"/>
              <a:t>2024/6/12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BE9C6-E7C0-476E-98A8-780E790275D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47253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B1E62-041B-47B5-8407-B11F18F7E90B}" type="datetimeFigureOut">
              <a:rPr lang="zh-TW" altLang="en-US" smtClean="0"/>
              <a:t>2024/6/12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BE9C6-E7C0-476E-98A8-780E790275D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25714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B1E62-041B-47B5-8407-B11F18F7E90B}" type="datetimeFigureOut">
              <a:rPr lang="zh-TW" altLang="en-US" smtClean="0"/>
              <a:t>2024/6/12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BE9C6-E7C0-476E-98A8-780E790275D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00247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B1E62-041B-47B5-8407-B11F18F7E90B}" type="datetimeFigureOut">
              <a:rPr lang="zh-TW" altLang="en-US" smtClean="0"/>
              <a:t>2024/6/12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BE9C6-E7C0-476E-98A8-780E790275D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21689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B1E62-041B-47B5-8407-B11F18F7E90B}" type="datetimeFigureOut">
              <a:rPr lang="zh-TW" altLang="en-US" smtClean="0"/>
              <a:t>2024/6/12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BE9C6-E7C0-476E-98A8-780E790275D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43330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B1E62-041B-47B5-8407-B11F18F7E90B}" type="datetimeFigureOut">
              <a:rPr lang="zh-TW" altLang="en-US" smtClean="0"/>
              <a:t>2024/6/12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BE9C6-E7C0-476E-98A8-780E790275D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84649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B1E62-041B-47B5-8407-B11F18F7E90B}" type="datetimeFigureOut">
              <a:rPr lang="zh-TW" altLang="en-US" smtClean="0"/>
              <a:t>2024/6/12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BE9C6-E7C0-476E-98A8-780E790275D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33106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202572"/>
            <a:ext cx="10515600" cy="50370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fld id="{76DB1E62-041B-47B5-8407-B11F18F7E90B}" type="datetimeFigureOut">
              <a:rPr lang="zh-TW" altLang="en-US" smtClean="0"/>
              <a:t>2024/6/12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fld id="{7BBBE9C6-E7C0-476E-98A8-780E790275DE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9" name="直線接點 8"/>
          <p:cNvCxnSpPr/>
          <p:nvPr/>
        </p:nvCxnSpPr>
        <p:spPr>
          <a:xfrm>
            <a:off x="838200" y="1143848"/>
            <a:ext cx="105156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直線接點 9"/>
          <p:cNvCxnSpPr/>
          <p:nvPr/>
        </p:nvCxnSpPr>
        <p:spPr>
          <a:xfrm>
            <a:off x="838200" y="6296092"/>
            <a:ext cx="10515600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87621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b="1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j-cs"/>
        </a:defRPr>
      </a:lvl1pPr>
    </p:titleStyle>
    <p:bodyStyle>
      <a:lvl1pPr marL="144000" indent="-144000" algn="l" defTabSz="91440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" Target="slide3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" Target="slide3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" Target="slide3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" Target="slide37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" Target="slide3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" Target="slide3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" Target="slide4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" Target="slide17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" Target="slide18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" Target="slide19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" Target="slide20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" Target="slide21.xm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" Target="slide22.xm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" Target="slide23.xm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AC4960A-08AB-46D4-AAFB-8C524707BA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268537"/>
            <a:ext cx="10515600" cy="1160463"/>
          </a:xfrm>
        </p:spPr>
        <p:txBody>
          <a:bodyPr>
            <a:normAutofit fontScale="90000"/>
          </a:bodyPr>
          <a:lstStyle/>
          <a:p>
            <a:r>
              <a:rPr lang="zh-TW" altLang="en-US" dirty="0"/>
              <a:t>機器學習與實作</a:t>
            </a:r>
            <a:br>
              <a:rPr lang="en-US" altLang="zh-TW" dirty="0"/>
            </a:br>
            <a:r>
              <a:rPr lang="zh-TW" altLang="en-US" sz="4000" dirty="0"/>
              <a:t>乒乓球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1495181-344B-4DCD-A637-346A91B60C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1</a:t>
            </a:fld>
            <a:endParaRPr lang="zh-TW" altLang="en-US"/>
          </a:p>
        </p:txBody>
      </p:sp>
      <p:sp>
        <p:nvSpPr>
          <p:cNvPr id="6" name="文字版面配置區 5">
            <a:extLst>
              <a:ext uri="{FF2B5EF4-FFF2-40B4-BE49-F238E27FC236}">
                <a16:creationId xmlns:a16="http://schemas.microsoft.com/office/drawing/2014/main" id="{EF87202C-A0A6-886E-6139-8E4126AEDB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TW" altLang="en-US" dirty="0">
                <a:solidFill>
                  <a:schemeClr val="tx1"/>
                </a:solidFill>
              </a:rPr>
              <a:t>組員 </a:t>
            </a:r>
            <a:r>
              <a:rPr lang="en-US" altLang="zh-TW" dirty="0">
                <a:solidFill>
                  <a:schemeClr val="tx1"/>
                </a:solidFill>
              </a:rPr>
              <a:t>:</a:t>
            </a:r>
            <a:r>
              <a:rPr lang="zh-TW" altLang="en-US" dirty="0">
                <a:solidFill>
                  <a:schemeClr val="tx1"/>
                </a:solidFill>
              </a:rPr>
              <a:t> 侯勝發、溫世新、顧和庭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43751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專案需求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10</a:t>
            </a:fld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153D5F30-27A2-4661-933F-68D1FC97F88D}"/>
              </a:ext>
            </a:extLst>
          </p:cNvPr>
          <p:cNvSpPr txBox="1"/>
          <p:nvPr/>
        </p:nvSpPr>
        <p:spPr>
          <a:xfrm>
            <a:off x="838200" y="1085125"/>
            <a:ext cx="10515600" cy="23003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400" b="1" i="0" dirty="0">
                <a:solidFill>
                  <a:srgbClr val="202122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驗收</a:t>
            </a:r>
            <a:r>
              <a:rPr lang="en-US" altLang="zh-TW" sz="2400" b="1" i="0" dirty="0">
                <a:solidFill>
                  <a:srgbClr val="202122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en-US" sz="2400" b="1" i="0" dirty="0">
                <a:solidFill>
                  <a:srgbClr val="202122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000" i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(2)AI</a:t>
            </a:r>
            <a:r>
              <a:rPr lang="zh-TW" altLang="en-US" sz="2000" i="0" dirty="0">
                <a:solidFill>
                  <a:srgbClr val="202122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可以接到球</a:t>
            </a:r>
            <a:r>
              <a:rPr lang="en-US" altLang="zh-TW" sz="2000" i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20</a:t>
            </a:r>
            <a:r>
              <a:rPr lang="zh-TW" altLang="en-US" sz="2000" i="0" dirty="0">
                <a:solidFill>
                  <a:srgbClr val="202122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次以上</a:t>
            </a:r>
            <a:endParaRPr lang="en-US" altLang="zh-TW" sz="2000" i="0" dirty="0">
              <a:solidFill>
                <a:srgbClr val="202122"/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50000"/>
              </a:lnSpc>
            </a:pPr>
            <a:r>
              <a:rPr lang="zh-TW" altLang="en-US" dirty="0">
                <a:solidFill>
                  <a:srgbClr val="20212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實驗情境 </a:t>
            </a:r>
            <a:r>
              <a:rPr lang="en-US" altLang="zh-TW" dirty="0">
                <a:solidFill>
                  <a:srgbClr val="20212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: </a:t>
            </a:r>
            <a:r>
              <a:rPr lang="en-US" altLang="zh-TW" dirty="0">
                <a:solidFill>
                  <a:srgbClr val="20212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(a)</a:t>
            </a:r>
            <a:r>
              <a:rPr lang="zh-TW" altLang="en-US" dirty="0">
                <a:solidFill>
                  <a:srgbClr val="20212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dirty="0">
                <a:solidFill>
                  <a:srgbClr val="20212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NORMAL</a:t>
            </a:r>
            <a:r>
              <a:rPr lang="zh-TW" altLang="en-US" dirty="0">
                <a:solidFill>
                  <a:srgbClr val="20212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難度 </a:t>
            </a:r>
            <a:r>
              <a:rPr lang="en-US" altLang="zh-TW" dirty="0">
                <a:solidFill>
                  <a:srgbClr val="20212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(b)HARD</a:t>
            </a:r>
            <a:r>
              <a:rPr lang="zh-TW" altLang="en-US" dirty="0">
                <a:solidFill>
                  <a:srgbClr val="20212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難度</a:t>
            </a:r>
            <a:endParaRPr lang="en-US" altLang="zh-TW" dirty="0">
              <a:solidFill>
                <a:srgbClr val="202122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TW" altLang="en-US" dirty="0">
                <a:solidFill>
                  <a:srgbClr val="20212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實驗設計  </a:t>
            </a:r>
            <a:r>
              <a:rPr lang="en-US" altLang="zh-TW" dirty="0">
                <a:solidFill>
                  <a:srgbClr val="20212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: </a:t>
            </a:r>
            <a:r>
              <a:rPr lang="zh-TW" altLang="en-US" dirty="0">
                <a:solidFill>
                  <a:srgbClr val="20212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載入訓練完的模型或重頭開始訓練新模型，並通過</a:t>
            </a:r>
            <a:r>
              <a:rPr lang="en-US" altLang="zh-TW" dirty="0">
                <a:solidFill>
                  <a:srgbClr val="20212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AI</a:t>
            </a:r>
            <a:r>
              <a:rPr lang="zh-TW" altLang="en-US" dirty="0">
                <a:solidFill>
                  <a:srgbClr val="20212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開始遊玩，完成訓練後，使用</a:t>
            </a:r>
            <a:r>
              <a:rPr lang="en-US" altLang="zh-TW" dirty="0">
                <a:solidFill>
                  <a:srgbClr val="20212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AI</a:t>
            </a:r>
            <a:r>
              <a:rPr lang="zh-TW" altLang="en-US" dirty="0">
                <a:solidFill>
                  <a:srgbClr val="20212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自動跑</a:t>
            </a:r>
            <a:r>
              <a:rPr lang="en-US" altLang="zh-TW" dirty="0">
                <a:solidFill>
                  <a:srgbClr val="20212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20</a:t>
            </a:r>
            <a:r>
              <a:rPr lang="zh-TW" altLang="en-US" dirty="0">
                <a:solidFill>
                  <a:srgbClr val="20212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次，並紀錄下每次接球次數，最後進行確認。</a:t>
            </a:r>
            <a:endParaRPr lang="zh-TW" altLang="en-US" sz="3600" dirty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TW" sz="2000" dirty="0">
              <a:solidFill>
                <a:srgbClr val="202122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451460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專案架構</a:t>
            </a:r>
            <a:r>
              <a:rPr lang="en-US" altLang="zh-TW" dirty="0"/>
              <a:t>(06/05)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11</a:t>
            </a:fld>
            <a:endParaRPr lang="zh-TW" alt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4100E61E-7276-4556-A739-0DFBB6A14361}"/>
              </a:ext>
            </a:extLst>
          </p:cNvPr>
          <p:cNvSpPr txBox="1"/>
          <p:nvPr/>
        </p:nvSpPr>
        <p:spPr>
          <a:xfrm>
            <a:off x="838200" y="1085125"/>
            <a:ext cx="10515600" cy="5799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Breakdown</a:t>
            </a:r>
            <a:endParaRPr lang="en-US" altLang="zh-TW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DBB9157-B4E2-D14A-6CAF-47DBE8644B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41830" y="2043975"/>
            <a:ext cx="10908340" cy="3509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7963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專案架構</a:t>
            </a:r>
            <a:r>
              <a:rPr lang="en-US" altLang="zh-TW" dirty="0"/>
              <a:t>(06/05)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12</a:t>
            </a:fld>
            <a:endParaRPr lang="zh-TW" alt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4100E61E-7276-4556-A739-0DFBB6A14361}"/>
              </a:ext>
            </a:extLst>
          </p:cNvPr>
          <p:cNvSpPr txBox="1"/>
          <p:nvPr/>
        </p:nvSpPr>
        <p:spPr>
          <a:xfrm>
            <a:off x="838200" y="1085125"/>
            <a:ext cx="10515600" cy="5799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Breakdown</a:t>
            </a:r>
            <a:endParaRPr lang="en-US" altLang="zh-TW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5DC74826-AE94-DC07-693A-C62749391B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35948" y="2258203"/>
            <a:ext cx="10517852" cy="3018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5051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專案架構</a:t>
            </a:r>
            <a:r>
              <a:rPr lang="en-US" altLang="zh-TW" dirty="0"/>
              <a:t>(06/05)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13</a:t>
            </a:fld>
            <a:endParaRPr lang="zh-TW" alt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4100E61E-7276-4556-A739-0DFBB6A14361}"/>
              </a:ext>
            </a:extLst>
          </p:cNvPr>
          <p:cNvSpPr txBox="1"/>
          <p:nvPr/>
        </p:nvSpPr>
        <p:spPr>
          <a:xfrm>
            <a:off x="838200" y="1085125"/>
            <a:ext cx="10515600" cy="5799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Breakdown</a:t>
            </a:r>
            <a:endParaRPr lang="en-US" altLang="zh-TW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8E4607D3-0DE3-6E71-A45B-34B24ED176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906089" y="2516069"/>
            <a:ext cx="8379822" cy="2658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510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專案架構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14</a:t>
            </a:fld>
            <a:endParaRPr lang="zh-TW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E3C07EB-199A-03C6-B616-8553BAA70F20}"/>
              </a:ext>
            </a:extLst>
          </p:cNvPr>
          <p:cNvSpPr/>
          <p:nvPr/>
        </p:nvSpPr>
        <p:spPr>
          <a:xfrm>
            <a:off x="3289300" y="3924300"/>
            <a:ext cx="755650" cy="3746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5D7F746F-01B0-6924-CF7A-943B58B3EF47}"/>
              </a:ext>
            </a:extLst>
          </p:cNvPr>
          <p:cNvSpPr txBox="1"/>
          <p:nvPr/>
        </p:nvSpPr>
        <p:spPr>
          <a:xfrm>
            <a:off x="838200" y="1085125"/>
            <a:ext cx="10515600" cy="5799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Architecture</a:t>
            </a:r>
            <a:endParaRPr lang="en-US" altLang="zh-TW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13BEEB2-C321-91EA-BA09-77DE9DC383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2915621"/>
            <a:ext cx="12051592" cy="3440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2C467757-2D21-58F1-AD94-026E87A748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661274" y="1177594"/>
            <a:ext cx="4390318" cy="1830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1414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E1F2D41A-377B-4934-EE57-A49471D1422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363"/>
          <a:stretch/>
        </p:blipFill>
        <p:spPr>
          <a:xfrm>
            <a:off x="3098800" y="1325324"/>
            <a:ext cx="8509807" cy="4802734"/>
          </a:xfrm>
          <a:prstGeom prst="rect">
            <a:avLst/>
          </a:prstGeom>
        </p:spPr>
      </p:pic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專案架構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15</a:t>
            </a:fld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AD55F1C5-EE80-C99C-EC7C-DA31D6390985}"/>
              </a:ext>
            </a:extLst>
          </p:cNvPr>
          <p:cNvSpPr txBox="1"/>
          <p:nvPr/>
        </p:nvSpPr>
        <p:spPr>
          <a:xfrm>
            <a:off x="838200" y="1085125"/>
            <a:ext cx="10515600" cy="10120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MSC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遊戲啟動、讀取模型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7087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 descr="一張含有 文字, 圖表, 行, 平行 的圖片&#10;&#10;自動產生的描述">
            <a:extLst>
              <a:ext uri="{FF2B5EF4-FFF2-40B4-BE49-F238E27FC236}">
                <a16:creationId xmlns:a16="http://schemas.microsoft.com/office/drawing/2014/main" id="{9D723F47-4E01-FFAC-24EE-F1CB62A6216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032"/>
          <a:stretch/>
        </p:blipFill>
        <p:spPr>
          <a:xfrm>
            <a:off x="2876550" y="1313417"/>
            <a:ext cx="8730000" cy="3893921"/>
          </a:xfrm>
          <a:prstGeom prst="rect">
            <a:avLst/>
          </a:prstGeom>
        </p:spPr>
      </p:pic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專案架構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16</a:t>
            </a:fld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AD55F1C5-EE80-C99C-EC7C-DA31D6390985}"/>
              </a:ext>
            </a:extLst>
          </p:cNvPr>
          <p:cNvSpPr txBox="1"/>
          <p:nvPr/>
        </p:nvSpPr>
        <p:spPr>
          <a:xfrm>
            <a:off x="838200" y="1085125"/>
            <a:ext cx="10515600" cy="10120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MSC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遊戲結束、訓練模型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1815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C9AD19A2-2A67-25FC-97F1-1F361DCA14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3690457"/>
              </p:ext>
            </p:extLst>
          </p:nvPr>
        </p:nvGraphicFramePr>
        <p:xfrm>
          <a:off x="2649681" y="2227994"/>
          <a:ext cx="6892637" cy="3291840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7080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845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48640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sz="1800" b="1" i="0" kern="1200" dirty="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model_load</a:t>
                      </a:r>
                      <a:endParaRPr lang="zh-TW" sz="1800" b="1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zh-TW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輸入</a:t>
                      </a:r>
                      <a:endParaRPr lang="zh-TW" sz="1800" b="1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zh-TW" altLang="en-US" sz="18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無</a:t>
                      </a:r>
                      <a:endParaRPr lang="zh-TW" sz="1800" b="0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zh-TW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輸出</a:t>
                      </a:r>
                      <a:endParaRPr lang="zh-TW" sz="1800" b="1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zh-TW" alt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無</a:t>
                      </a:r>
                      <a:endParaRPr lang="en-US" alt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zh-TW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參數</a:t>
                      </a:r>
                      <a:endParaRPr lang="zh-TW" sz="1800" b="1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altLang="zh-TW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DIR</a:t>
                      </a:r>
                      <a:r>
                        <a:rPr lang="zh-TW" altLang="en-US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 </a:t>
                      </a:r>
                      <a:r>
                        <a:rPr lang="en-US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: </a:t>
                      </a:r>
                      <a:r>
                        <a:rPr lang="zh-TW" altLang="en-US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模型儲存資料夾</a:t>
                      </a:r>
                      <a:endParaRPr lang="en-US" altLang="zh-TW" sz="1800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zh-TW" sz="1800" kern="10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方法</a:t>
                      </a:r>
                      <a:endParaRPr lang="zh-TW" sz="1800" b="1" kern="10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os.path.dirname</a:t>
                      </a:r>
                      <a:r>
                        <a:rPr lang="en-US" altLang="zh-TW" sz="1800" b="0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()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pickle.load</a:t>
                      </a:r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()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b="1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情境</a:t>
                      </a:r>
                      <a:endParaRPr lang="zh-TW" sz="1800" b="1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zh-TW" altLang="en-US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讀取資料夾中模型</a:t>
                      </a:r>
                      <a:r>
                        <a:rPr lang="en-US" altLang="zh-TW" sz="18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(.pickle)</a:t>
                      </a:r>
                      <a:r>
                        <a:rPr lang="zh-TW" altLang="en-US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，若檔案不存在則建立新模型。</a:t>
                      </a:r>
                      <a:endParaRPr lang="en-US" altLang="zh-TW" sz="1800" b="0" kern="100" dirty="0">
                        <a:effectLst/>
                        <a:latin typeface="Times New Roman" pitchFamily="18" charset="0"/>
                        <a:ea typeface="標楷體" panose="03000509000000000000" pitchFamily="65" charset="-120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hlinkClick r:id="rId2" action="ppaction://hlinksldjump"/>
              </a:rPr>
              <a:t>model_load</a:t>
            </a:r>
            <a:endParaRPr lang="zh-TW" altLang="en-US" sz="2000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API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26929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C9AD19A2-2A67-25FC-97F1-1F361DCA14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2624565"/>
              </p:ext>
            </p:extLst>
          </p:nvPr>
        </p:nvGraphicFramePr>
        <p:xfrm>
          <a:off x="2649681" y="2227994"/>
          <a:ext cx="6892637" cy="3291840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7080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845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48640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sz="1800" b="1" i="0" kern="1200" dirty="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model_save</a:t>
                      </a:r>
                      <a:endParaRPr lang="zh-TW" sz="1800" b="1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zh-TW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輸入</a:t>
                      </a:r>
                      <a:endParaRPr lang="zh-TW" sz="1800" b="1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altLang="zh-TW" sz="18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DIR(str)</a:t>
                      </a:r>
                      <a:r>
                        <a:rPr lang="zh-TW" altLang="en-US" sz="18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TW" sz="18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:</a:t>
                      </a:r>
                      <a:r>
                        <a:rPr lang="zh-TW" altLang="en-US" sz="18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資料夾位置</a:t>
                      </a:r>
                      <a:endParaRPr lang="en-US" altLang="zh-TW" sz="1800" b="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r>
                        <a:rPr lang="en-US" altLang="zh-TW" sz="18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features(list)</a:t>
                      </a:r>
                      <a:r>
                        <a:rPr lang="zh-TW" altLang="en-US" sz="18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TW" sz="18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:</a:t>
                      </a:r>
                      <a:r>
                        <a:rPr lang="zh-TW" altLang="en-US" sz="18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準備儲存的特徵陣列</a:t>
                      </a:r>
                      <a:endParaRPr lang="zh-TW" sz="1800" b="0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zh-TW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輸出</a:t>
                      </a:r>
                      <a:endParaRPr lang="zh-TW" sz="1800" b="1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zh-TW" alt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無</a:t>
                      </a:r>
                      <a:endParaRPr lang="en-US" alt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zh-TW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參數</a:t>
                      </a:r>
                      <a:endParaRPr lang="zh-TW" sz="1800" b="1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altLang="zh-TW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DIR(str)</a:t>
                      </a:r>
                      <a:r>
                        <a:rPr lang="zh-TW" altLang="en-US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 </a:t>
                      </a:r>
                      <a:r>
                        <a:rPr lang="en-US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: </a:t>
                      </a:r>
                      <a:r>
                        <a:rPr lang="zh-TW" altLang="en-US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模型儲存資料夾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zh-TW" sz="1800" kern="10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方法</a:t>
                      </a:r>
                      <a:endParaRPr lang="zh-TW" sz="1800" b="1" kern="10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csv.writer</a:t>
                      </a:r>
                      <a:r>
                        <a:rPr lang="en-US" altLang="zh-TW" sz="1800" b="0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()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pickle.dump</a:t>
                      </a:r>
                      <a:r>
                        <a:rPr lang="en-US" altLang="zh-TW" sz="1800" b="0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()</a:t>
                      </a:r>
                      <a:endParaRPr lang="en-US" altLang="zh-TW" sz="1800" b="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b="1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情境</a:t>
                      </a:r>
                      <a:endParaRPr lang="zh-TW" sz="1800" b="1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zh-TW" altLang="en-US" sz="18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使用</a:t>
                      </a:r>
                      <a:r>
                        <a:rPr lang="en-US" altLang="zh-TW" sz="18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.pickle</a:t>
                      </a:r>
                      <a:r>
                        <a:rPr lang="zh-TW" altLang="en-US" sz="18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儲存模型、特徵，並將特徵儲存成</a:t>
                      </a:r>
                      <a:r>
                        <a:rPr lang="en-US" altLang="zh-TW" sz="18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csv</a:t>
                      </a:r>
                      <a:r>
                        <a:rPr lang="zh-TW" altLang="en-US" sz="18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以便觀察</a:t>
                      </a:r>
                      <a:endParaRPr lang="zh-TW" altLang="zh-TW" sz="1800" b="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hlinkClick r:id="rId2" action="ppaction://hlinksldjump"/>
              </a:rPr>
              <a:t>model_save</a:t>
            </a:r>
            <a:endParaRPr lang="zh-TW" altLang="en-US" sz="2000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API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81492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C9AD19A2-2A67-25FC-97F1-1F361DCA14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330951"/>
              </p:ext>
            </p:extLst>
          </p:nvPr>
        </p:nvGraphicFramePr>
        <p:xfrm>
          <a:off x="2649681" y="1696771"/>
          <a:ext cx="6892637" cy="4389120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7080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845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48640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sz="1800" b="1" i="0" kern="1200" dirty="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feature_add</a:t>
                      </a:r>
                      <a:endParaRPr lang="zh-TW" sz="1800" b="1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zh-TW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輸入</a:t>
                      </a:r>
                      <a:endParaRPr lang="zh-TW" sz="1800" b="1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altLang="zh-TW" sz="18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DIR(str)</a:t>
                      </a:r>
                      <a:r>
                        <a:rPr lang="zh-TW" altLang="en-US" sz="18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TW" sz="18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:</a:t>
                      </a:r>
                      <a:r>
                        <a:rPr lang="zh-TW" altLang="en-US" sz="18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資料夾位置</a:t>
                      </a:r>
                      <a:endParaRPr lang="en-US" altLang="zh-TW" sz="1800" b="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r>
                        <a:rPr lang="en-US" altLang="zh-TW" sz="18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Feature(list)</a:t>
                      </a:r>
                      <a:r>
                        <a:rPr lang="zh-TW" altLang="en-US" sz="18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TW" sz="18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:</a:t>
                      </a:r>
                      <a:r>
                        <a:rPr lang="zh-TW" altLang="en-US" sz="18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準備新增的特徵陣列</a:t>
                      </a:r>
                      <a:endParaRPr lang="zh-TW" sz="1800" b="0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zh-TW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輸出</a:t>
                      </a:r>
                      <a:endParaRPr lang="zh-TW" sz="1800" b="1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altLang="zh-TW" sz="18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Temp(list)</a:t>
                      </a:r>
                      <a:r>
                        <a:rPr lang="zh-TW" altLang="en-US" sz="18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TW" sz="18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:</a:t>
                      </a:r>
                      <a:r>
                        <a:rPr lang="zh-TW" altLang="en-US" sz="18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更新完畢的特徵陣列與預測結果</a:t>
                      </a:r>
                      <a:endParaRPr lang="zh-TW" altLang="zh-TW" sz="1800" b="0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zh-TW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參數</a:t>
                      </a:r>
                      <a:endParaRPr lang="zh-TW" sz="1800" b="1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HIT_POINT_Y(int) : </a:t>
                      </a:r>
                      <a:r>
                        <a:rPr lang="zh-TW" altLang="en-US" sz="1800" b="0" kern="1200" dirty="0">
                          <a:solidFill>
                            <a:schemeClr val="dk1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球與板子的交點</a:t>
                      </a:r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y</a:t>
                      </a:r>
                      <a:r>
                        <a:rPr lang="zh-TW" altLang="en-US" sz="1800" b="0" kern="1200" dirty="0">
                          <a:solidFill>
                            <a:schemeClr val="dk1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軸</a:t>
                      </a:r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)</a:t>
                      </a:r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endParaRPr lang="en-US" altLang="zh-TW" sz="1800" b="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ball_speed_y</a:t>
                      </a:r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(int) : </a:t>
                      </a:r>
                      <a:r>
                        <a:rPr lang="zh-TW" altLang="en-US" sz="1800" b="0" kern="1200" dirty="0">
                          <a:solidFill>
                            <a:schemeClr val="dk1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球在</a:t>
                      </a:r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y</a:t>
                      </a:r>
                      <a:r>
                        <a:rPr lang="zh-TW" altLang="en-US" sz="1800" b="0" kern="1200" dirty="0">
                          <a:solidFill>
                            <a:schemeClr val="dk1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方向上的速度</a:t>
                      </a:r>
                      <a:endParaRPr lang="en-US" altLang="zh-TW" sz="1800" b="0" kern="1200" dirty="0">
                        <a:solidFill>
                          <a:schemeClr val="dk1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WIDTH(int) : </a:t>
                      </a:r>
                      <a:r>
                        <a:rPr lang="zh-TW" altLang="en-US" sz="1800" b="0" kern="1200" dirty="0">
                          <a:solidFill>
                            <a:schemeClr val="dk1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畫面寬度</a:t>
                      </a:r>
                      <a:endParaRPr lang="en-US" altLang="zh-TW" sz="1800" b="0" kern="1200" dirty="0">
                        <a:solidFill>
                          <a:schemeClr val="dk1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HEIGHT(int) :</a:t>
                      </a:r>
                      <a:r>
                        <a:rPr lang="zh-TW" altLang="en-US" sz="1800" b="0" kern="1200" dirty="0">
                          <a:solidFill>
                            <a:schemeClr val="dk1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畫面高度</a:t>
                      </a:r>
                      <a:endParaRPr lang="en-US" altLang="zh-TW" sz="1800" b="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NEGATIVE_HIT_POINT_Y(bool) : </a:t>
                      </a:r>
                      <a:r>
                        <a:rPr lang="zh-TW" altLang="en-US" sz="1800" b="0" kern="1200" dirty="0">
                          <a:solidFill>
                            <a:schemeClr val="dk1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判斷此時為</a:t>
                      </a:r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1P</a:t>
                      </a:r>
                      <a:r>
                        <a:rPr lang="zh-TW" altLang="en-US" sz="1800" b="0" kern="1200" dirty="0">
                          <a:solidFill>
                            <a:schemeClr val="dk1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或</a:t>
                      </a:r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2P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zh-TW" sz="1800" kern="10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方法</a:t>
                      </a:r>
                      <a:endParaRPr lang="zh-TW" sz="1800" b="1" kern="10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pickle.load</a:t>
                      </a:r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()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extend()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append()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b="1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情境</a:t>
                      </a:r>
                      <a:endParaRPr lang="zh-TW" sz="1800" b="1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zh-TW" altLang="en-US" sz="18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通過讀取出舊特徵與預測結果，並新增新特徵與預測結果以便儲存。</a:t>
                      </a:r>
                      <a:endParaRPr lang="zh-TW" altLang="zh-TW" sz="1800" b="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hlinkClick r:id="rId2" action="ppaction://hlinksldjump"/>
              </a:rPr>
              <a:t>feature_add</a:t>
            </a:r>
            <a:endParaRPr lang="zh-TW" altLang="en-US" sz="2000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API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63997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專案需求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2</a:t>
            </a:fld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153D5F30-27A2-4661-933F-68D1FC97F88D}"/>
              </a:ext>
            </a:extLst>
          </p:cNvPr>
          <p:cNvSpPr txBox="1"/>
          <p:nvPr/>
        </p:nvSpPr>
        <p:spPr>
          <a:xfrm>
            <a:off x="838200" y="1085125"/>
            <a:ext cx="10515600" cy="30905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400" b="1" i="0" dirty="0">
                <a:solidFill>
                  <a:srgbClr val="202122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功能需求</a:t>
            </a:r>
            <a:r>
              <a:rPr lang="en-US" altLang="zh-TW" sz="2400" b="1" i="0" dirty="0">
                <a:solidFill>
                  <a:srgbClr val="202122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zh-TW" altLang="en-US" i="0" dirty="0">
                <a:solidFill>
                  <a:srgbClr val="202122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遊戲引擎</a:t>
            </a:r>
            <a:r>
              <a:rPr lang="en-US" altLang="zh-TW" b="1" dirty="0">
                <a:solidFill>
                  <a:srgbClr val="20212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dirty="0">
                <a:solidFill>
                  <a:srgbClr val="20212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乒乓球</a:t>
            </a:r>
            <a:r>
              <a:rPr lang="en-US" altLang="zh-TW" i="0" dirty="0">
                <a:solidFill>
                  <a:srgbClr val="202122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en-US" altLang="zh-TW" i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Ping pong</a:t>
            </a:r>
            <a:r>
              <a:rPr lang="en-US" altLang="zh-TW" dirty="0">
                <a:solidFill>
                  <a:srgbClr val="20212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):</a:t>
            </a:r>
            <a:endParaRPr lang="en-US" altLang="zh-TW" b="1" dirty="0">
              <a:solidFill>
                <a:srgbClr val="202122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1371600" lvl="2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zh-TW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202122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遊戲</a:t>
            </a:r>
            <a:r>
              <a:rPr lang="zh-TW" altLang="en-US" dirty="0">
                <a:solidFill>
                  <a:srgbClr val="20212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機制</a:t>
            </a:r>
            <a:r>
              <a:rPr kumimoji="0" lang="en-US" altLang="zh-TW" b="0" i="0" u="none" strike="noStrike" kern="1200" cap="none" spc="0" normalizeH="0" baseline="0" noProof="0" dirty="0">
                <a:ln>
                  <a:noFill/>
                </a:ln>
                <a:solidFill>
                  <a:srgbClr val="202122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:</a:t>
            </a:r>
            <a:endParaRPr lang="en-US" altLang="zh-TW" dirty="0">
              <a:solidFill>
                <a:srgbClr val="202122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1714500" lvl="3" indent="-342900">
              <a:lnSpc>
                <a:spcPct val="150000"/>
              </a:lnSpc>
              <a:buAutoNum type="arabicPeriod"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發球 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 首次發球位置與方向決定初次路徑軌跡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1714500" lvl="3" indent="-342900">
              <a:lnSpc>
                <a:spcPct val="150000"/>
              </a:lnSpc>
              <a:buAutoNum type="arabicPeriod"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切球 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 球體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速度會因板子移動方向而改變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1714500" lvl="3" indent="-342900">
              <a:lnSpc>
                <a:spcPct val="150000"/>
              </a:lnSpc>
              <a:buAutoNum type="arabicPeriod"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碰撞  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: 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球在移動中，下一幀會穿牆的時候，會移動至球的路徑與碰撞表面的交點。</a:t>
            </a:r>
          </a:p>
          <a:p>
            <a:pPr>
              <a:lnSpc>
                <a:spcPct val="150000"/>
              </a:lnSpc>
            </a:pP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44066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C9AD19A2-2A67-25FC-97F1-1F361DCA14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5176012"/>
              </p:ext>
            </p:extLst>
          </p:nvPr>
        </p:nvGraphicFramePr>
        <p:xfrm>
          <a:off x="2649681" y="2227994"/>
          <a:ext cx="6892637" cy="3291840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7080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845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48640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sz="1800" b="1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train</a:t>
                      </a:r>
                      <a:endParaRPr lang="zh-TW" sz="1800" b="1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zh-TW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輸入</a:t>
                      </a:r>
                      <a:endParaRPr lang="zh-TW" sz="1800" b="1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features</a:t>
                      </a:r>
                      <a:r>
                        <a:rPr lang="en-US" altLang="zh-TW" sz="18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(list)</a:t>
                      </a:r>
                      <a:r>
                        <a:rPr lang="zh-TW" altLang="en-US" sz="18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TW" sz="18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:</a:t>
                      </a:r>
                      <a:r>
                        <a:rPr lang="zh-TW" altLang="en-US" sz="18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特徵陣列</a:t>
                      </a:r>
                      <a:endParaRPr lang="en-US" altLang="zh-TW" sz="1800" b="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r>
                        <a:rPr lang="en-US" altLang="zh-TW" sz="18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targets(list)</a:t>
                      </a:r>
                      <a:r>
                        <a:rPr lang="zh-TW" altLang="en-US" sz="18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TW" sz="18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:</a:t>
                      </a:r>
                      <a:r>
                        <a:rPr lang="zh-TW" altLang="en-US" sz="18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預測結果陣列</a:t>
                      </a:r>
                      <a:endParaRPr lang="zh-TW" sz="1800" b="0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zh-TW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輸出</a:t>
                      </a:r>
                      <a:endParaRPr lang="zh-TW" sz="1800" b="1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zh-TW" alt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無</a:t>
                      </a:r>
                      <a:endParaRPr lang="en-US" alt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zh-TW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參數</a:t>
                      </a:r>
                      <a:endParaRPr lang="zh-TW" sz="1800" b="1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無</a:t>
                      </a:r>
                      <a:endParaRPr lang="en-US" alt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zh-TW" sz="1800" kern="10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方法</a:t>
                      </a:r>
                      <a:endParaRPr lang="zh-TW" sz="1800" b="1" kern="10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sklearn</a:t>
                      </a:r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. </a:t>
                      </a:r>
                      <a:r>
                        <a:rPr lang="en-US" altLang="zh-TW" sz="1800" b="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DecisionTreeRegressor.fit</a:t>
                      </a:r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()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b="1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情境</a:t>
                      </a:r>
                      <a:endParaRPr lang="zh-TW" sz="1800" b="1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zh-TW" altLang="en-US" sz="18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使用決策樹訓練模型</a:t>
                      </a:r>
                      <a:endParaRPr lang="zh-TW" altLang="zh-TW" sz="1800" b="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hlinkClick r:id="rId3" action="ppaction://hlinksldjump"/>
              </a:rPr>
              <a:t>train</a:t>
            </a:r>
            <a:endParaRPr lang="zh-TW" altLang="en-US" sz="2000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API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61209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C9AD19A2-2A67-25FC-97F1-1F361DCA14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9220641"/>
              </p:ext>
            </p:extLst>
          </p:nvPr>
        </p:nvGraphicFramePr>
        <p:xfrm>
          <a:off x="2649681" y="2227994"/>
          <a:ext cx="6892637" cy="3576269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7080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845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48640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sz="1800" b="1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preprocess</a:t>
                      </a:r>
                      <a:endParaRPr lang="zh-TW" sz="1800" b="1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zh-TW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輸入</a:t>
                      </a:r>
                      <a:endParaRPr lang="zh-TW" sz="1800" b="1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scene_info</a:t>
                      </a:r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n-US" altLang="zh-TW" sz="1800" b="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dist</a:t>
                      </a:r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)</a:t>
                      </a:r>
                      <a:r>
                        <a:rPr lang="zh-TW" altLang="en-US" sz="18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:</a:t>
                      </a:r>
                      <a:r>
                        <a:rPr lang="zh-TW" altLang="en-US" sz="18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zh-TW" altLang="en-US" sz="1800" b="0" kern="1200" dirty="0">
                          <a:solidFill>
                            <a:schemeClr val="dk1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遊戲資訊</a:t>
                      </a:r>
                      <a:endParaRPr lang="en-US" altLang="zh-TW" sz="1800" b="0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zh-TW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輸出</a:t>
                      </a:r>
                      <a:endParaRPr lang="zh-TW" sz="1800" b="1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altLang="zh-TW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feature(list) : </a:t>
                      </a:r>
                      <a:r>
                        <a:rPr lang="zh-TW" alt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特徵資料</a:t>
                      </a:r>
                      <a:endParaRPr lang="en-US" alt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zh-TW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參數</a:t>
                      </a:r>
                      <a:endParaRPr lang="zh-TW" sz="1800" b="1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altLang="zh-TW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Width(int)</a:t>
                      </a:r>
                      <a:r>
                        <a:rPr lang="zh-TW" alt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TW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:</a:t>
                      </a:r>
                      <a:r>
                        <a:rPr lang="zh-TW" alt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畫面寬度</a:t>
                      </a:r>
                      <a:endParaRPr lang="en-US" alt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r>
                        <a:rPr lang="en-US" altLang="zh-TW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Height(int)</a:t>
                      </a:r>
                      <a:r>
                        <a:rPr lang="zh-TW" alt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TW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:</a:t>
                      </a:r>
                      <a:r>
                        <a:rPr lang="zh-TW" alt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畫面高度</a:t>
                      </a:r>
                      <a:endParaRPr lang="en-US" alt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DRAW_BALL_SPEED(int)</a:t>
                      </a:r>
                      <a:r>
                        <a:rPr lang="zh-TW" altLang="en-US" sz="18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:</a:t>
                      </a:r>
                      <a:r>
                        <a:rPr lang="zh-TW" altLang="en-US" sz="18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zh-TW" altLang="en-US" sz="1800" b="0" kern="1200" dirty="0">
                          <a:solidFill>
                            <a:schemeClr val="dk1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遊戲限制的最高速度</a:t>
                      </a:r>
                      <a:endParaRPr lang="en-US" altLang="zh-TW" sz="1800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8749">
                <a:tc>
                  <a:txBody>
                    <a:bodyPr/>
                    <a:lstStyle/>
                    <a:p>
                      <a:pPr algn="ctr"/>
                      <a:r>
                        <a:rPr lang="zh-TW" sz="1800" kern="10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方法</a:t>
                      </a:r>
                      <a:endParaRPr lang="zh-TW" sz="1800" b="1" kern="10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append()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b="1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情境</a:t>
                      </a:r>
                      <a:endParaRPr lang="zh-TW" sz="1800" b="1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zh-TW" altLang="en-US" sz="18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從遊戲資料中讀出幀數、球的</a:t>
                      </a:r>
                      <a:r>
                        <a:rPr lang="en-US" altLang="zh-TW" sz="1800" b="0" kern="100" dirty="0" err="1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x,y</a:t>
                      </a:r>
                      <a:r>
                        <a:rPr lang="zh-TW" altLang="en-US" sz="18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座標、球的</a:t>
                      </a:r>
                      <a:r>
                        <a:rPr lang="en-US" altLang="zh-TW" sz="1800" b="0" kern="100" dirty="0" err="1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x,y</a:t>
                      </a:r>
                      <a:r>
                        <a:rPr lang="zh-TW" altLang="en-US" sz="18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方向上速度，最後將其進行正規化，並當作特徵儲存</a:t>
                      </a:r>
                      <a:endParaRPr lang="zh-TW" altLang="zh-TW" sz="1800" b="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>
                <a:hlinkClick r:id="rId2" action="ppaction://hlinksldjump"/>
              </a:rPr>
              <a:t>preprocess</a:t>
            </a:r>
            <a:endParaRPr lang="zh-TW" altLang="en-US" sz="2400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API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47892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C9AD19A2-2A67-25FC-97F1-1F361DCA14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7161156"/>
              </p:ext>
            </p:extLst>
          </p:nvPr>
        </p:nvGraphicFramePr>
        <p:xfrm>
          <a:off x="2649681" y="2227994"/>
          <a:ext cx="6892637" cy="3291840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7080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845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48640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sz="1800" b="1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predict</a:t>
                      </a:r>
                      <a:endParaRPr lang="zh-TW" sz="1800" b="1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zh-TW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輸入</a:t>
                      </a:r>
                      <a:endParaRPr lang="zh-TW" sz="1800" b="1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features</a:t>
                      </a:r>
                      <a:r>
                        <a:rPr lang="en-US" altLang="zh-TW" sz="18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(list)</a:t>
                      </a:r>
                      <a:r>
                        <a:rPr lang="zh-TW" altLang="en-US" sz="18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TW" sz="18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:</a:t>
                      </a:r>
                      <a:r>
                        <a:rPr lang="zh-TW" altLang="en-US" sz="18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特徵陣列</a:t>
                      </a:r>
                      <a:endParaRPr lang="en-US" altLang="zh-TW" sz="1800" b="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zh-TW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輸出</a:t>
                      </a:r>
                      <a:endParaRPr lang="zh-TW" sz="1800" b="1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altLang="zh-TW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target(float) : </a:t>
                      </a:r>
                      <a:r>
                        <a:rPr lang="zh-TW" alt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預測出結果</a:t>
                      </a:r>
                      <a:endParaRPr lang="en-US" alt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zh-TW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參數</a:t>
                      </a:r>
                      <a:endParaRPr lang="zh-TW" sz="1800" b="1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model : </a:t>
                      </a:r>
                      <a:r>
                        <a:rPr lang="zh-TW" altLang="en-US" sz="1800" b="0" kern="1200" dirty="0">
                          <a:solidFill>
                            <a:schemeClr val="dk1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模型</a:t>
                      </a:r>
                      <a:endParaRPr lang="en-US" altLang="zh-TW" sz="1800" b="0" kern="1200" dirty="0">
                        <a:solidFill>
                          <a:schemeClr val="dk1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endParaRPr lang="en-US" sz="1800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zh-TW" sz="1800" kern="10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方法</a:t>
                      </a:r>
                      <a:endParaRPr lang="zh-TW" sz="1800" b="1" kern="10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sklearn</a:t>
                      </a:r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. </a:t>
                      </a:r>
                      <a:r>
                        <a:rPr lang="en-US" altLang="zh-TW" sz="1800" b="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DecisionTreeRegressor.predict</a:t>
                      </a:r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()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b="1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情境</a:t>
                      </a:r>
                      <a:endParaRPr lang="zh-TW" sz="1800" b="1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zh-TW" altLang="en-US" sz="18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使用決策樹預測</a:t>
                      </a:r>
                      <a:endParaRPr lang="zh-TW" altLang="zh-TW" sz="1800" b="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>
                <a:hlinkClick r:id="rId2" action="ppaction://hlinksldjump"/>
              </a:rPr>
              <a:t>predict</a:t>
            </a:r>
            <a:endParaRPr lang="zh-TW" altLang="en-US" sz="2400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API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58445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C9AD19A2-2A67-25FC-97F1-1F361DCA14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9726376"/>
              </p:ext>
            </p:extLst>
          </p:nvPr>
        </p:nvGraphicFramePr>
        <p:xfrm>
          <a:off x="2649681" y="2227994"/>
          <a:ext cx="6892637" cy="3291840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7080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845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48640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sz="1800" b="1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postprocess</a:t>
                      </a:r>
                      <a:endParaRPr lang="zh-TW" sz="1800" b="1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zh-TW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輸入</a:t>
                      </a:r>
                      <a:endParaRPr lang="zh-TW" sz="1800" b="1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number</a:t>
                      </a:r>
                      <a:r>
                        <a:rPr lang="en-US" altLang="zh-TW" sz="18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(float)</a:t>
                      </a:r>
                      <a:r>
                        <a:rPr lang="zh-TW" altLang="en-US" sz="18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TW" sz="18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:</a:t>
                      </a:r>
                      <a:r>
                        <a:rPr lang="zh-TW" altLang="en-US" sz="18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預測出結果</a:t>
                      </a:r>
                      <a:r>
                        <a:rPr lang="en-US" altLang="zh-TW" sz="18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zh-TW" altLang="en-US" sz="18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浮點數</a:t>
                      </a:r>
                      <a:r>
                        <a:rPr lang="en-US" altLang="zh-TW" sz="18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)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zh-TW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輸出</a:t>
                      </a:r>
                      <a:endParaRPr lang="zh-TW" sz="1800" b="1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altLang="zh-TW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number(int) : </a:t>
                      </a:r>
                      <a:r>
                        <a:rPr lang="zh-TW" alt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捨入後的結果</a:t>
                      </a:r>
                      <a:r>
                        <a:rPr lang="en-US" altLang="zh-TW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zh-TW" alt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整數</a:t>
                      </a:r>
                      <a:r>
                        <a:rPr lang="en-US" altLang="zh-TW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)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zh-TW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參數</a:t>
                      </a:r>
                      <a:endParaRPr lang="zh-TW" sz="1800" b="1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altLang="zh-TW" sz="1800" kern="100" dirty="0" err="1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platform_speed</a:t>
                      </a:r>
                      <a:r>
                        <a:rPr lang="en-US" altLang="zh-TW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(int)</a:t>
                      </a:r>
                      <a:r>
                        <a:rPr lang="zh-TW" alt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TW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:</a:t>
                      </a:r>
                      <a:r>
                        <a:rPr lang="zh-TW" alt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板子移動速度</a:t>
                      </a:r>
                      <a:endParaRPr lang="en-US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zh-TW" sz="1800" kern="10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方法</a:t>
                      </a:r>
                      <a:endParaRPr lang="zh-TW" sz="1800" b="1" kern="10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round()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b="1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情境</a:t>
                      </a:r>
                      <a:endParaRPr lang="zh-TW" sz="1800" b="1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zh-TW" altLang="en-US" sz="18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將輸入的浮點數，進行捨入使其會被板子移動速度整除</a:t>
                      </a:r>
                      <a:endParaRPr lang="zh-TW" altLang="zh-TW" sz="1800" b="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>
                <a:hlinkClick r:id="rId2" action="ppaction://hlinksldjump"/>
              </a:rPr>
              <a:t>postprocess</a:t>
            </a:r>
            <a:endParaRPr lang="zh-TW" altLang="en-US" sz="2400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API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53374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2400" i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(2) AI</a:t>
            </a:r>
            <a:r>
              <a:rPr lang="zh-TW" altLang="en-US" sz="2400" i="0" dirty="0">
                <a:solidFill>
                  <a:srgbClr val="202122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可以接到球</a:t>
            </a:r>
            <a:r>
              <a:rPr lang="en-US" altLang="zh-TW" sz="2400" i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20</a:t>
            </a:r>
            <a:r>
              <a:rPr lang="zh-TW" altLang="en-US" sz="2400" i="0" dirty="0">
                <a:solidFill>
                  <a:srgbClr val="202122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次以上</a:t>
            </a:r>
            <a:r>
              <a:rPr lang="en-US" altLang="zh-TW" sz="2400" i="0" dirty="0">
                <a:solidFill>
                  <a:srgbClr val="202122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en-US" altLang="zh-TW" sz="2400" i="0" dirty="0">
                <a:solidFill>
                  <a:srgbClr val="202122"/>
                </a:solidFill>
                <a:effectLst/>
                <a:cs typeface="Times New Roman" panose="02020603050405020304" pitchFamily="18" charset="0"/>
              </a:rPr>
              <a:t>NORMAL</a:t>
            </a:r>
            <a:r>
              <a:rPr lang="zh-TW" altLang="en-US" sz="2400" i="0" dirty="0">
                <a:solidFill>
                  <a:srgbClr val="202122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難度</a:t>
            </a:r>
            <a:r>
              <a:rPr lang="en-US" altLang="zh-TW" sz="2400" i="0" dirty="0">
                <a:solidFill>
                  <a:srgbClr val="202122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en-US" altLang="zh-TW" sz="2400" i="0" dirty="0">
                <a:solidFill>
                  <a:srgbClr val="202122"/>
                </a:solidFill>
                <a:effectLst/>
                <a:cs typeface="Times New Roman" panose="02020603050405020304" pitchFamily="18" charset="0"/>
              </a:rPr>
              <a:t>1P</a:t>
            </a:r>
          </a:p>
          <a:p>
            <a:pPr marL="0" indent="0">
              <a:buNone/>
            </a:pPr>
            <a:r>
              <a:rPr lang="en-US" altLang="zh-TW" sz="2400" dirty="0">
                <a:cs typeface="Times New Roman" panose="02020603050405020304" pitchFamily="18" charset="0"/>
              </a:rPr>
              <a:t>Iteration</a:t>
            </a:r>
            <a:r>
              <a:rPr lang="zh-TW" altLang="en-US" sz="2400" dirty="0">
                <a:cs typeface="Times New Roman" panose="02020603050405020304" pitchFamily="18" charset="0"/>
              </a:rPr>
              <a:t> </a:t>
            </a:r>
            <a:r>
              <a:rPr lang="en-US" altLang="zh-TW" sz="2400" dirty="0">
                <a:cs typeface="Times New Roman" panose="02020603050405020304" pitchFamily="18" charset="0"/>
              </a:rPr>
              <a:t>:</a:t>
            </a:r>
            <a:r>
              <a:rPr lang="zh-TW" altLang="en-US" sz="2400" dirty="0">
                <a:cs typeface="Times New Roman" panose="02020603050405020304" pitchFamily="18" charset="0"/>
              </a:rPr>
              <a:t> </a:t>
            </a:r>
            <a:r>
              <a:rPr lang="en-US" altLang="zh-TW" sz="2400" dirty="0">
                <a:cs typeface="Times New Roman" panose="02020603050405020304" pitchFamily="18" charset="0"/>
              </a:rPr>
              <a:t>100</a:t>
            </a:r>
            <a:r>
              <a:rPr lang="zh-TW" altLang="en-US" sz="2400" dirty="0">
                <a:cs typeface="Times New Roman" panose="02020603050405020304" pitchFamily="18" charset="0"/>
              </a:rPr>
              <a:t> </a:t>
            </a:r>
            <a:r>
              <a:rPr lang="en-US" altLang="zh-TW" sz="2400" dirty="0">
                <a:cs typeface="Times New Roman" panose="02020603050405020304" pitchFamily="18" charset="0"/>
              </a:rPr>
              <a:t>, INIT_VEL</a:t>
            </a:r>
            <a:r>
              <a:rPr lang="zh-TW" altLang="en-US" sz="2400" dirty="0">
                <a:cs typeface="Times New Roman" panose="02020603050405020304" pitchFamily="18" charset="0"/>
              </a:rPr>
              <a:t> </a:t>
            </a:r>
            <a:r>
              <a:rPr lang="en-US" altLang="zh-TW" sz="2400" dirty="0">
                <a:cs typeface="Times New Roman" panose="02020603050405020304" pitchFamily="18" charset="0"/>
              </a:rPr>
              <a:t>:</a:t>
            </a:r>
            <a:r>
              <a:rPr lang="zh-TW" altLang="en-US" sz="2400" dirty="0">
                <a:cs typeface="Times New Roman" panose="02020603050405020304" pitchFamily="18" charset="0"/>
              </a:rPr>
              <a:t> </a:t>
            </a:r>
            <a:r>
              <a:rPr lang="en-US" altLang="zh-TW" sz="2400" dirty="0">
                <a:cs typeface="Times New Roman" panose="02020603050405020304" pitchFamily="18" charset="0"/>
              </a:rPr>
              <a:t>7, GAME_OVER_SCORE : 15</a:t>
            </a:r>
            <a:endParaRPr lang="zh-TW" altLang="en-US" sz="2400" dirty="0">
              <a:cs typeface="Times New Roman" panose="02020603050405020304" pitchFamily="18" charset="0"/>
            </a:endParaRP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驗收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24</a:t>
            </a:fld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3A61C68-1850-D806-2F88-8E40DCE509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53887" y="2115360"/>
            <a:ext cx="9884226" cy="4017381"/>
          </a:xfrm>
          <a:prstGeom prst="rect">
            <a:avLst/>
          </a:prstGeom>
        </p:spPr>
      </p:pic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7C075499-08D3-7179-2403-8FA063D4F00C}"/>
              </a:ext>
            </a:extLst>
          </p:cNvPr>
          <p:cNvCxnSpPr>
            <a:cxnSpLocks/>
          </p:cNvCxnSpPr>
          <p:nvPr/>
        </p:nvCxnSpPr>
        <p:spPr>
          <a:xfrm>
            <a:off x="5499100" y="5357812"/>
            <a:ext cx="5102225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540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2400" i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(2) AI</a:t>
            </a:r>
            <a:r>
              <a:rPr lang="zh-TW" altLang="en-US" sz="2400" i="0" dirty="0">
                <a:solidFill>
                  <a:srgbClr val="202122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可以接到球</a:t>
            </a:r>
            <a:r>
              <a:rPr lang="en-US" altLang="zh-TW" sz="2400" i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20</a:t>
            </a:r>
            <a:r>
              <a:rPr lang="zh-TW" altLang="en-US" sz="2400" i="0" dirty="0">
                <a:solidFill>
                  <a:srgbClr val="202122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次以上</a:t>
            </a:r>
            <a:r>
              <a:rPr lang="en-US" altLang="zh-TW" sz="2400" i="0" dirty="0">
                <a:solidFill>
                  <a:srgbClr val="202122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en-US" altLang="zh-TW" sz="2400" i="0" dirty="0">
                <a:solidFill>
                  <a:srgbClr val="202122"/>
                </a:solidFill>
                <a:effectLst/>
                <a:cs typeface="Times New Roman" panose="02020603050405020304" pitchFamily="18" charset="0"/>
              </a:rPr>
              <a:t>NORMAL</a:t>
            </a:r>
            <a:r>
              <a:rPr lang="zh-TW" altLang="en-US" sz="2400" i="0" dirty="0">
                <a:solidFill>
                  <a:srgbClr val="202122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難度</a:t>
            </a:r>
            <a:r>
              <a:rPr lang="en-US" altLang="zh-TW" sz="2400" i="0" dirty="0">
                <a:solidFill>
                  <a:srgbClr val="202122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en-US" altLang="zh-TW" sz="2400" i="0" dirty="0">
                <a:solidFill>
                  <a:srgbClr val="202122"/>
                </a:solidFill>
                <a:effectLst/>
                <a:cs typeface="Times New Roman" panose="02020603050405020304" pitchFamily="18" charset="0"/>
              </a:rPr>
              <a:t>2P</a:t>
            </a:r>
          </a:p>
          <a:p>
            <a:pPr marL="0" indent="0">
              <a:buNone/>
            </a:pPr>
            <a:r>
              <a:rPr lang="en-US" altLang="zh-TW" sz="2400" dirty="0">
                <a:cs typeface="Times New Roman" panose="02020603050405020304" pitchFamily="18" charset="0"/>
              </a:rPr>
              <a:t>Iteration</a:t>
            </a:r>
            <a:r>
              <a:rPr lang="zh-TW" altLang="en-US" sz="2400" dirty="0">
                <a:cs typeface="Times New Roman" panose="02020603050405020304" pitchFamily="18" charset="0"/>
              </a:rPr>
              <a:t> </a:t>
            </a:r>
            <a:r>
              <a:rPr lang="en-US" altLang="zh-TW" sz="2400" dirty="0">
                <a:cs typeface="Times New Roman" panose="02020603050405020304" pitchFamily="18" charset="0"/>
              </a:rPr>
              <a:t>:</a:t>
            </a:r>
            <a:r>
              <a:rPr lang="zh-TW" altLang="en-US" sz="2400" dirty="0">
                <a:cs typeface="Times New Roman" panose="02020603050405020304" pitchFamily="18" charset="0"/>
              </a:rPr>
              <a:t> </a:t>
            </a:r>
            <a:r>
              <a:rPr lang="en-US" altLang="zh-TW" sz="2400" dirty="0">
                <a:cs typeface="Times New Roman" panose="02020603050405020304" pitchFamily="18" charset="0"/>
              </a:rPr>
              <a:t>100</a:t>
            </a:r>
            <a:r>
              <a:rPr lang="zh-TW" altLang="en-US" sz="2400" dirty="0">
                <a:cs typeface="Times New Roman" panose="02020603050405020304" pitchFamily="18" charset="0"/>
              </a:rPr>
              <a:t> </a:t>
            </a:r>
            <a:r>
              <a:rPr lang="en-US" altLang="zh-TW" sz="2400" dirty="0">
                <a:cs typeface="Times New Roman" panose="02020603050405020304" pitchFamily="18" charset="0"/>
              </a:rPr>
              <a:t>, INIT_VEL</a:t>
            </a:r>
            <a:r>
              <a:rPr lang="zh-TW" altLang="en-US" sz="2400" dirty="0">
                <a:cs typeface="Times New Roman" panose="02020603050405020304" pitchFamily="18" charset="0"/>
              </a:rPr>
              <a:t> </a:t>
            </a:r>
            <a:r>
              <a:rPr lang="en-US" altLang="zh-TW" sz="2400" dirty="0">
                <a:cs typeface="Times New Roman" panose="02020603050405020304" pitchFamily="18" charset="0"/>
              </a:rPr>
              <a:t>:</a:t>
            </a:r>
            <a:r>
              <a:rPr lang="zh-TW" altLang="en-US" sz="2400" dirty="0">
                <a:cs typeface="Times New Roman" panose="02020603050405020304" pitchFamily="18" charset="0"/>
              </a:rPr>
              <a:t> </a:t>
            </a:r>
            <a:r>
              <a:rPr lang="en-US" altLang="zh-TW" sz="2400" dirty="0">
                <a:cs typeface="Times New Roman" panose="02020603050405020304" pitchFamily="18" charset="0"/>
              </a:rPr>
              <a:t>7, GAME_OVER_SCORE : 15</a:t>
            </a:r>
            <a:endParaRPr lang="zh-TW" altLang="en-US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zh-TW" altLang="en-US" sz="2400" dirty="0">
              <a:cs typeface="Times New Roman" panose="02020603050405020304" pitchFamily="18" charset="0"/>
            </a:endParaRP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驗收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25</a:t>
            </a:fld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03A61C68-1850-D806-2F88-8E40DCE509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53887" y="2115360"/>
            <a:ext cx="9884226" cy="4017381"/>
          </a:xfrm>
          <a:prstGeom prst="rect">
            <a:avLst/>
          </a:prstGeom>
        </p:spPr>
      </p:pic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DDA4E447-03AD-55FA-DC18-AE0AD8DB934F}"/>
              </a:ext>
            </a:extLst>
          </p:cNvPr>
          <p:cNvCxnSpPr>
            <a:cxnSpLocks/>
          </p:cNvCxnSpPr>
          <p:nvPr/>
        </p:nvCxnSpPr>
        <p:spPr>
          <a:xfrm>
            <a:off x="5499100" y="5391150"/>
            <a:ext cx="5102225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590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2400" i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(2) AI</a:t>
            </a:r>
            <a:r>
              <a:rPr lang="zh-TW" altLang="en-US" sz="2400" i="0" dirty="0">
                <a:solidFill>
                  <a:srgbClr val="202122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可以接到球</a:t>
            </a:r>
            <a:r>
              <a:rPr lang="en-US" altLang="zh-TW" sz="2400" i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20</a:t>
            </a:r>
            <a:r>
              <a:rPr lang="zh-TW" altLang="en-US" sz="2400" i="0" dirty="0">
                <a:solidFill>
                  <a:srgbClr val="202122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次以上</a:t>
            </a:r>
            <a:r>
              <a:rPr lang="en-US" altLang="zh-TW" sz="2400" i="0" dirty="0">
                <a:solidFill>
                  <a:srgbClr val="202122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en-US" altLang="zh-TW" sz="2400" dirty="0">
                <a:solidFill>
                  <a:srgbClr val="202122"/>
                </a:solidFill>
                <a:cs typeface="Times New Roman" panose="02020603050405020304" pitchFamily="18" charset="0"/>
              </a:rPr>
              <a:t> HARD</a:t>
            </a:r>
            <a:r>
              <a:rPr lang="zh-TW" altLang="en-US" sz="2400" i="0" dirty="0">
                <a:solidFill>
                  <a:srgbClr val="202122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難度</a:t>
            </a:r>
            <a:r>
              <a:rPr lang="en-US" altLang="zh-TW" sz="2400" i="0" dirty="0">
                <a:solidFill>
                  <a:srgbClr val="202122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en-US" altLang="zh-TW" sz="2400" dirty="0">
                <a:solidFill>
                  <a:srgbClr val="20212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1</a:t>
            </a:r>
            <a:r>
              <a:rPr lang="en-US" altLang="zh-TW" sz="2400" i="0" dirty="0">
                <a:solidFill>
                  <a:srgbClr val="202122"/>
                </a:solidFill>
                <a:effectLst/>
                <a:cs typeface="Times New Roman" panose="02020603050405020304" pitchFamily="18" charset="0"/>
              </a:rPr>
              <a:t>P</a:t>
            </a:r>
          </a:p>
          <a:p>
            <a:pPr marL="0" indent="0">
              <a:buNone/>
            </a:pPr>
            <a:r>
              <a:rPr lang="en-US" altLang="zh-TW" sz="2400" dirty="0">
                <a:cs typeface="Times New Roman" panose="02020603050405020304" pitchFamily="18" charset="0"/>
              </a:rPr>
              <a:t>Iteration</a:t>
            </a:r>
            <a:r>
              <a:rPr lang="zh-TW" altLang="en-US" sz="2400" dirty="0">
                <a:cs typeface="Times New Roman" panose="02020603050405020304" pitchFamily="18" charset="0"/>
              </a:rPr>
              <a:t> </a:t>
            </a:r>
            <a:r>
              <a:rPr lang="en-US" altLang="zh-TW" sz="2400" dirty="0">
                <a:cs typeface="Times New Roman" panose="02020603050405020304" pitchFamily="18" charset="0"/>
              </a:rPr>
              <a:t>:</a:t>
            </a:r>
            <a:r>
              <a:rPr lang="zh-TW" altLang="en-US" sz="2400" dirty="0">
                <a:cs typeface="Times New Roman" panose="02020603050405020304" pitchFamily="18" charset="0"/>
              </a:rPr>
              <a:t> </a:t>
            </a:r>
            <a:r>
              <a:rPr lang="en-US" altLang="zh-TW" sz="2400" dirty="0">
                <a:cs typeface="Times New Roman" panose="02020603050405020304" pitchFamily="18" charset="0"/>
              </a:rPr>
              <a:t>10</a:t>
            </a:r>
            <a:r>
              <a:rPr lang="zh-TW" altLang="en-US" sz="2400" dirty="0">
                <a:cs typeface="Times New Roman" panose="02020603050405020304" pitchFamily="18" charset="0"/>
              </a:rPr>
              <a:t> </a:t>
            </a:r>
            <a:r>
              <a:rPr lang="en-US" altLang="zh-TW" sz="2400" dirty="0">
                <a:cs typeface="Times New Roman" panose="02020603050405020304" pitchFamily="18" charset="0"/>
              </a:rPr>
              <a:t>, INIT_VEL</a:t>
            </a:r>
            <a:r>
              <a:rPr lang="zh-TW" altLang="en-US" sz="2400" dirty="0">
                <a:cs typeface="Times New Roman" panose="02020603050405020304" pitchFamily="18" charset="0"/>
              </a:rPr>
              <a:t> </a:t>
            </a:r>
            <a:r>
              <a:rPr lang="en-US" altLang="zh-TW" sz="2400" dirty="0">
                <a:cs typeface="Times New Roman" panose="02020603050405020304" pitchFamily="18" charset="0"/>
              </a:rPr>
              <a:t>:</a:t>
            </a:r>
            <a:r>
              <a:rPr lang="zh-TW" altLang="en-US" sz="2400" dirty="0">
                <a:cs typeface="Times New Roman" panose="02020603050405020304" pitchFamily="18" charset="0"/>
              </a:rPr>
              <a:t> </a:t>
            </a:r>
            <a:r>
              <a:rPr lang="en-US" altLang="zh-TW" sz="2400" dirty="0">
                <a:cs typeface="Times New Roman" panose="02020603050405020304" pitchFamily="18" charset="0"/>
              </a:rPr>
              <a:t>7, GAME_OVER_SCORE : 15</a:t>
            </a:r>
            <a:endParaRPr lang="zh-TW" altLang="en-US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zh-TW" altLang="en-US" sz="2400" dirty="0">
              <a:cs typeface="Times New Roman" panose="02020603050405020304" pitchFamily="18" charset="0"/>
            </a:endParaRP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驗收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26</a:t>
            </a:fld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03A61C68-1850-D806-2F88-8E40DCE509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53887" y="2115360"/>
            <a:ext cx="9884226" cy="4017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2400" i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(2) AI</a:t>
            </a:r>
            <a:r>
              <a:rPr lang="zh-TW" altLang="en-US" sz="2400" i="0" dirty="0">
                <a:solidFill>
                  <a:srgbClr val="202122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可以接到球</a:t>
            </a:r>
            <a:r>
              <a:rPr lang="en-US" altLang="zh-TW" sz="2400" i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20</a:t>
            </a:r>
            <a:r>
              <a:rPr lang="zh-TW" altLang="en-US" sz="2400" i="0" dirty="0">
                <a:solidFill>
                  <a:srgbClr val="202122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次以上</a:t>
            </a:r>
            <a:r>
              <a:rPr lang="en-US" altLang="zh-TW" sz="2400" i="0" dirty="0">
                <a:solidFill>
                  <a:srgbClr val="202122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en-US" altLang="zh-TW" sz="2400" dirty="0">
                <a:solidFill>
                  <a:srgbClr val="202122"/>
                </a:solidFill>
                <a:cs typeface="Times New Roman" panose="02020603050405020304" pitchFamily="18" charset="0"/>
              </a:rPr>
              <a:t> HARD</a:t>
            </a:r>
            <a:r>
              <a:rPr lang="zh-TW" altLang="en-US" sz="2400" i="0" dirty="0">
                <a:solidFill>
                  <a:srgbClr val="202122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難度</a:t>
            </a:r>
            <a:r>
              <a:rPr lang="en-US" altLang="zh-TW" sz="2400" i="0" dirty="0">
                <a:solidFill>
                  <a:srgbClr val="202122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en-US" altLang="zh-TW" sz="2400" dirty="0">
                <a:solidFill>
                  <a:srgbClr val="20212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2</a:t>
            </a:r>
            <a:r>
              <a:rPr lang="en-US" altLang="zh-TW" sz="2400" i="0" dirty="0">
                <a:solidFill>
                  <a:srgbClr val="202122"/>
                </a:solidFill>
                <a:effectLst/>
                <a:cs typeface="Times New Roman" panose="02020603050405020304" pitchFamily="18" charset="0"/>
              </a:rPr>
              <a:t>P</a:t>
            </a:r>
          </a:p>
          <a:p>
            <a:pPr marL="0" indent="0">
              <a:buNone/>
            </a:pPr>
            <a:r>
              <a:rPr lang="en-US" altLang="zh-TW" sz="2400" dirty="0">
                <a:cs typeface="Times New Roman" panose="02020603050405020304" pitchFamily="18" charset="0"/>
              </a:rPr>
              <a:t>Iteration</a:t>
            </a:r>
            <a:r>
              <a:rPr lang="zh-TW" altLang="en-US" sz="2400" dirty="0">
                <a:cs typeface="Times New Roman" panose="02020603050405020304" pitchFamily="18" charset="0"/>
              </a:rPr>
              <a:t> </a:t>
            </a:r>
            <a:r>
              <a:rPr lang="en-US" altLang="zh-TW" sz="2400" dirty="0">
                <a:cs typeface="Times New Roman" panose="02020603050405020304" pitchFamily="18" charset="0"/>
              </a:rPr>
              <a:t>:</a:t>
            </a:r>
            <a:r>
              <a:rPr lang="zh-TW" altLang="en-US" sz="2400" dirty="0">
                <a:cs typeface="Times New Roman" panose="02020603050405020304" pitchFamily="18" charset="0"/>
              </a:rPr>
              <a:t> </a:t>
            </a:r>
            <a:r>
              <a:rPr lang="en-US" altLang="zh-TW" sz="2400" dirty="0">
                <a:cs typeface="Times New Roman" panose="02020603050405020304" pitchFamily="18" charset="0"/>
              </a:rPr>
              <a:t>10</a:t>
            </a:r>
            <a:r>
              <a:rPr lang="zh-TW" altLang="en-US" sz="2400" dirty="0">
                <a:cs typeface="Times New Roman" panose="02020603050405020304" pitchFamily="18" charset="0"/>
              </a:rPr>
              <a:t> </a:t>
            </a:r>
            <a:r>
              <a:rPr lang="en-US" altLang="zh-TW" sz="2400" dirty="0">
                <a:cs typeface="Times New Roman" panose="02020603050405020304" pitchFamily="18" charset="0"/>
              </a:rPr>
              <a:t>, INIT_VEL</a:t>
            </a:r>
            <a:r>
              <a:rPr lang="zh-TW" altLang="en-US" sz="2400" dirty="0">
                <a:cs typeface="Times New Roman" panose="02020603050405020304" pitchFamily="18" charset="0"/>
              </a:rPr>
              <a:t> </a:t>
            </a:r>
            <a:r>
              <a:rPr lang="en-US" altLang="zh-TW" sz="2400" dirty="0">
                <a:cs typeface="Times New Roman" panose="02020603050405020304" pitchFamily="18" charset="0"/>
              </a:rPr>
              <a:t>:</a:t>
            </a:r>
            <a:r>
              <a:rPr lang="zh-TW" altLang="en-US" sz="2400" dirty="0">
                <a:cs typeface="Times New Roman" panose="02020603050405020304" pitchFamily="18" charset="0"/>
              </a:rPr>
              <a:t> </a:t>
            </a:r>
            <a:r>
              <a:rPr lang="en-US" altLang="zh-TW" sz="2400" dirty="0">
                <a:cs typeface="Times New Roman" panose="02020603050405020304" pitchFamily="18" charset="0"/>
              </a:rPr>
              <a:t>7, GAME_OVER_SCORE : 15</a:t>
            </a:r>
            <a:endParaRPr lang="zh-TW" altLang="en-US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zh-TW" altLang="en-US" sz="2400" dirty="0">
              <a:cs typeface="Times New Roman" panose="02020603050405020304" pitchFamily="18" charset="0"/>
            </a:endParaRP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驗收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27</a:t>
            </a:fld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03A61C68-1850-D806-2F88-8E40DCE509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54574" y="2115360"/>
            <a:ext cx="9882852" cy="4017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636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400" dirty="0"/>
              <a:t>資料可視化</a:t>
            </a:r>
            <a:r>
              <a:rPr lang="en-US" altLang="zh-TW" sz="2400" dirty="0"/>
              <a:t>-Heatmap</a:t>
            </a:r>
          </a:p>
          <a:p>
            <a:r>
              <a:rPr lang="zh-TW" altLang="en-US" sz="2400" dirty="0"/>
              <a:t>球移動路徑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DEMO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28</a:t>
            </a:fld>
            <a:endParaRPr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3FD4BFE9-E94D-DF5C-520A-86A1E4736E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5317" y="1301932"/>
            <a:ext cx="4645206" cy="4837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805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400" dirty="0"/>
              <a:t>資料可視化</a:t>
            </a:r>
            <a:r>
              <a:rPr lang="en-US" altLang="zh-TW" sz="2400" dirty="0"/>
              <a:t>-Heatmap</a:t>
            </a:r>
          </a:p>
          <a:p>
            <a:r>
              <a:rPr lang="zh-TW" altLang="en-US" sz="2400" dirty="0"/>
              <a:t>漏接球的座標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DEMO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29</a:t>
            </a:fld>
            <a:endParaRPr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3FD4BFE9-E94D-DF5C-520A-86A1E4736E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95317" y="1301932"/>
            <a:ext cx="4645206" cy="4837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784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專案需求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3</a:t>
            </a:fld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153D5F30-27A2-4661-933F-68D1FC97F88D}"/>
              </a:ext>
            </a:extLst>
          </p:cNvPr>
          <p:cNvSpPr txBox="1"/>
          <p:nvPr/>
        </p:nvSpPr>
        <p:spPr>
          <a:xfrm>
            <a:off x="838200" y="1085125"/>
            <a:ext cx="10515600" cy="35060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400" b="1" i="0" dirty="0">
                <a:solidFill>
                  <a:srgbClr val="202122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功能需求</a:t>
            </a:r>
            <a:r>
              <a:rPr lang="en-US" altLang="zh-TW" sz="2400" b="1" i="0" dirty="0">
                <a:solidFill>
                  <a:srgbClr val="202122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 startAt="2"/>
            </a:pPr>
            <a:r>
              <a:rPr lang="en-US" altLang="zh-TW" i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ML</a:t>
            </a:r>
            <a:r>
              <a:rPr lang="zh-TW" altLang="en-US" i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i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model</a:t>
            </a:r>
            <a:r>
              <a:rPr lang="en-US" altLang="zh-TW" dirty="0">
                <a:solidFill>
                  <a:srgbClr val="20212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-Decision Tree</a:t>
            </a:r>
            <a:r>
              <a:rPr lang="en-US" altLang="zh-TW" dirty="0">
                <a:solidFill>
                  <a:srgbClr val="20212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:</a:t>
            </a:r>
          </a:p>
          <a:p>
            <a:pPr marL="1371600" lvl="2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i="0" dirty="0">
                <a:solidFill>
                  <a:srgbClr val="202122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樣本收集</a:t>
            </a:r>
            <a:r>
              <a:rPr lang="zh-TW" altLang="en-US" dirty="0">
                <a:solidFill>
                  <a:srgbClr val="20212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dirty="0">
                <a:solidFill>
                  <a:srgbClr val="20212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 lvl="3">
              <a:lnSpc>
                <a:spcPct val="150000"/>
              </a:lnSpc>
            </a:pPr>
            <a:r>
              <a:rPr lang="zh-TW" altLang="en-US" dirty="0">
                <a:solidFill>
                  <a:srgbClr val="20212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透過兩個模型遊玩，收集遊戲狀態增加更多特徵數量</a:t>
            </a:r>
            <a:endParaRPr lang="en-US" altLang="zh-TW" dirty="0">
              <a:solidFill>
                <a:srgbClr val="202122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3">
              <a:lnSpc>
                <a:spcPct val="150000"/>
              </a:lnSpc>
            </a:pPr>
            <a:r>
              <a:rPr lang="en-US" altLang="zh-TW" i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Features : </a:t>
            </a:r>
            <a:r>
              <a:rPr lang="zh-TW" altLang="en-US" dirty="0">
                <a:solidFill>
                  <a:srgbClr val="20212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球位置</a:t>
            </a:r>
            <a:r>
              <a:rPr lang="en-US" altLang="zh-TW" dirty="0">
                <a:solidFill>
                  <a:srgbClr val="20212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en-US" altLang="zh-TW" dirty="0" err="1">
                <a:solidFill>
                  <a:srgbClr val="20212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x,y</a:t>
            </a:r>
            <a:r>
              <a:rPr lang="en-US" altLang="zh-TW" dirty="0">
                <a:solidFill>
                  <a:srgbClr val="20212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r>
              <a:rPr lang="zh-TW" altLang="en-US" dirty="0">
                <a:solidFill>
                  <a:srgbClr val="20212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、球速</a:t>
            </a:r>
            <a:r>
              <a:rPr lang="en-US" altLang="zh-TW" dirty="0">
                <a:solidFill>
                  <a:srgbClr val="20212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en-US" altLang="zh-TW" dirty="0">
                <a:solidFill>
                  <a:srgbClr val="20212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ball_speed_x,ball_speed_y</a:t>
            </a:r>
            <a:r>
              <a:rPr lang="en-US" altLang="zh-TW" dirty="0">
                <a:solidFill>
                  <a:srgbClr val="20212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</a:p>
          <a:p>
            <a:pPr marL="1371600" lvl="2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20212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預測 </a:t>
            </a:r>
            <a:r>
              <a:rPr lang="en-US" altLang="zh-TW" dirty="0">
                <a:solidFill>
                  <a:srgbClr val="20212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en-US" dirty="0">
                <a:solidFill>
                  <a:srgbClr val="20212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endParaRPr lang="en-US" altLang="zh-TW" dirty="0">
              <a:solidFill>
                <a:srgbClr val="202122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3">
              <a:lnSpc>
                <a:spcPct val="150000"/>
              </a:lnSpc>
            </a:pPr>
            <a:r>
              <a:rPr lang="zh-TW" altLang="en-US" dirty="0">
                <a:solidFill>
                  <a:srgbClr val="20212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利用</a:t>
            </a:r>
            <a:r>
              <a:rPr lang="zh-TW" altLang="en-US" dirty="0">
                <a:solidFill>
                  <a:srgbClr val="20212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決策樹</a:t>
            </a:r>
            <a:r>
              <a:rPr lang="zh-TW" altLang="en-US" dirty="0">
                <a:solidFill>
                  <a:srgbClr val="20212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，根據不同特徵進行預測</a:t>
            </a:r>
            <a:endParaRPr lang="en-US" altLang="zh-TW" i="0" dirty="0">
              <a:solidFill>
                <a:srgbClr val="202122"/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50000"/>
              </a:lnSpc>
            </a:pPr>
            <a:r>
              <a:rPr lang="en-US" altLang="zh-TW" b="0" i="0" dirty="0">
                <a:solidFill>
                  <a:srgbClr val="202122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	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884972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400" dirty="0"/>
              <a:t>資料可視化</a:t>
            </a:r>
            <a:r>
              <a:rPr lang="en-US" altLang="zh-TW" sz="2400" dirty="0"/>
              <a:t>-Line chart</a:t>
            </a:r>
          </a:p>
          <a:p>
            <a:r>
              <a:rPr lang="zh-TW" altLang="en-US" sz="2400" dirty="0"/>
              <a:t>接球次數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DEMO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30</a:t>
            </a:fld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893C1F3-6C3C-746C-72A5-2F2539EB40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53887" y="2002148"/>
            <a:ext cx="9884226" cy="4017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991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400" dirty="0"/>
              <a:t>資料可視化</a:t>
            </a:r>
            <a:r>
              <a:rPr lang="en-US" altLang="zh-TW" sz="2400" dirty="0"/>
              <a:t>-Histogram</a:t>
            </a:r>
          </a:p>
          <a:p>
            <a:r>
              <a:rPr lang="zh-TW" altLang="en-US" sz="2400" dirty="0"/>
              <a:t>特徵分佈</a:t>
            </a:r>
            <a:r>
              <a:rPr lang="en-US" altLang="zh-TW" sz="2400" dirty="0"/>
              <a:t>-1P</a:t>
            </a:r>
            <a:endParaRPr lang="zh-TW" altLang="en-US" sz="2400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DEMO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31</a:t>
            </a:fld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9F202A0-2F0A-7DCA-76D5-967BCE485E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22567" y="1918859"/>
            <a:ext cx="8146866" cy="4320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013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400" dirty="0"/>
              <a:t>資料可視化</a:t>
            </a:r>
            <a:r>
              <a:rPr lang="en-US" altLang="zh-TW" sz="2400" dirty="0"/>
              <a:t>-Histogram</a:t>
            </a:r>
          </a:p>
          <a:p>
            <a:r>
              <a:rPr lang="zh-TW" altLang="en-US" sz="2400" dirty="0"/>
              <a:t>特徵分佈</a:t>
            </a:r>
            <a:r>
              <a:rPr lang="en-US" altLang="zh-TW" sz="2400" dirty="0"/>
              <a:t>-2P</a:t>
            </a:r>
            <a:endParaRPr lang="zh-TW" altLang="en-US" sz="2400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DEMO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32</a:t>
            </a:fld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9F202A0-2F0A-7DCA-76D5-967BCE485E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22567" y="1918859"/>
            <a:ext cx="8146866" cy="4320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383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問題紀錄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508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CODE</a:t>
            </a:r>
            <a:endParaRPr lang="zh-TW" altLang="en-US" dirty="0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69CA97D8-072B-EE7C-B029-D2E3B026BB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02698" y="1552606"/>
            <a:ext cx="8341513" cy="4336262"/>
          </a:xfrm>
          <a:prstGeom prst="rect">
            <a:avLst/>
          </a:prstGeom>
        </p:spPr>
      </p:pic>
      <p:sp>
        <p:nvSpPr>
          <p:cNvPr id="13" name="內容版面配置區 1">
            <a:extLst>
              <a:ext uri="{FF2B5EF4-FFF2-40B4-BE49-F238E27FC236}">
                <a16:creationId xmlns:a16="http://schemas.microsoft.com/office/drawing/2014/main" id="{06F03770-23FA-043D-9611-9A61859486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01850"/>
            <a:ext cx="10515600" cy="5037776"/>
          </a:xfrm>
        </p:spPr>
        <p:txBody>
          <a:bodyPr>
            <a:normAutofit/>
          </a:bodyPr>
          <a:lstStyle/>
          <a:p>
            <a:r>
              <a:rPr lang="en-US" altLang="zh-TW" sz="24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hlinkClick r:id="rId3" action="ppaction://hlinksldjump"/>
              </a:rPr>
              <a:t>model_load</a:t>
            </a:r>
            <a:endParaRPr lang="en-US" altLang="zh-TW" sz="24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2304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CODE</a:t>
            </a:r>
            <a:endParaRPr lang="zh-TW" altLang="en-US" dirty="0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69CA97D8-072B-EE7C-B029-D2E3B026BB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16954" y="1424413"/>
            <a:ext cx="5358091" cy="4592649"/>
          </a:xfrm>
          <a:prstGeom prst="rect">
            <a:avLst/>
          </a:prstGeom>
        </p:spPr>
      </p:pic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37757459-E4AA-BFAB-DBD7-BE12BACDFE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01850"/>
            <a:ext cx="10515600" cy="5037776"/>
          </a:xfrm>
        </p:spPr>
        <p:txBody>
          <a:bodyPr>
            <a:normAutofit/>
          </a:bodyPr>
          <a:lstStyle/>
          <a:p>
            <a:r>
              <a:rPr lang="en-US" altLang="zh-TW" sz="24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hlinkClick r:id="rId3" action="ppaction://hlinksldjump"/>
              </a:rPr>
              <a:t>model_save</a:t>
            </a:r>
            <a:endParaRPr lang="en-US" altLang="zh-TW" sz="24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0849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CODE</a:t>
            </a:r>
            <a:endParaRPr lang="zh-TW" altLang="en-US" dirty="0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69CA97D8-072B-EE7C-B029-D2E3B026BB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28761" y="1321592"/>
            <a:ext cx="5134476" cy="4798291"/>
          </a:xfrm>
          <a:prstGeom prst="rect">
            <a:avLst/>
          </a:prstGeom>
        </p:spPr>
      </p:pic>
      <p:sp>
        <p:nvSpPr>
          <p:cNvPr id="4" name="內容版面配置區 1">
            <a:extLst>
              <a:ext uri="{FF2B5EF4-FFF2-40B4-BE49-F238E27FC236}">
                <a16:creationId xmlns:a16="http://schemas.microsoft.com/office/drawing/2014/main" id="{AA053B96-EE76-28B1-D485-71E01231D0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01850"/>
            <a:ext cx="10515600" cy="5037776"/>
          </a:xfrm>
        </p:spPr>
        <p:txBody>
          <a:bodyPr>
            <a:normAutofit/>
          </a:bodyPr>
          <a:lstStyle/>
          <a:p>
            <a:r>
              <a:rPr lang="en-US" altLang="zh-TW" sz="24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hlinkClick r:id="rId3" action="ppaction://hlinksldjump"/>
              </a:rPr>
              <a:t>feature_add</a:t>
            </a:r>
            <a:endParaRPr lang="en-US" altLang="zh-TW" sz="24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9250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CODE</a:t>
            </a:r>
            <a:endParaRPr lang="zh-TW" altLang="en-US" dirty="0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69CA97D8-072B-EE7C-B029-D2E3B026BB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07788" y="1793453"/>
            <a:ext cx="6376423" cy="3271093"/>
          </a:xfrm>
          <a:prstGeom prst="rect">
            <a:avLst/>
          </a:prstGeom>
        </p:spPr>
      </p:pic>
      <p:sp>
        <p:nvSpPr>
          <p:cNvPr id="5" name="內容版面配置區 1">
            <a:extLst>
              <a:ext uri="{FF2B5EF4-FFF2-40B4-BE49-F238E27FC236}">
                <a16:creationId xmlns:a16="http://schemas.microsoft.com/office/drawing/2014/main" id="{BE1B1BA8-D39A-80A2-A481-AE1C1E0D23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01850"/>
            <a:ext cx="10515600" cy="5037776"/>
          </a:xfrm>
        </p:spPr>
        <p:txBody>
          <a:bodyPr>
            <a:normAutofit/>
          </a:bodyPr>
          <a:lstStyle/>
          <a:p>
            <a:r>
              <a:rPr lang="en-US" altLang="zh-TW" sz="24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hlinkClick r:id="rId3" action="ppaction://hlinksldjump"/>
              </a:rPr>
              <a:t>train</a:t>
            </a:r>
            <a:endParaRPr lang="en-US" altLang="zh-TW" sz="24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9152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CODE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9CA97D8-072B-EE7C-B029-D2E3B026BB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34000" y="1627198"/>
            <a:ext cx="5123999" cy="4201840"/>
          </a:xfrm>
          <a:prstGeom prst="rect">
            <a:avLst/>
          </a:prstGeom>
        </p:spPr>
      </p:pic>
      <p:sp>
        <p:nvSpPr>
          <p:cNvPr id="5" name="內容版面配置區 1">
            <a:extLst>
              <a:ext uri="{FF2B5EF4-FFF2-40B4-BE49-F238E27FC236}">
                <a16:creationId xmlns:a16="http://schemas.microsoft.com/office/drawing/2014/main" id="{619D0AAE-EDE4-DF8A-49AE-93361458C6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01850"/>
            <a:ext cx="10515600" cy="5037776"/>
          </a:xfrm>
        </p:spPr>
        <p:txBody>
          <a:bodyPr>
            <a:normAutofit/>
          </a:bodyPr>
          <a:lstStyle/>
          <a:p>
            <a:r>
              <a:rPr lang="en-US" altLang="zh-TW" sz="24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hlinkClick r:id="rId3" action="ppaction://hlinksldjump"/>
              </a:rPr>
              <a:t>preprocess</a:t>
            </a:r>
            <a:endParaRPr lang="en-US" altLang="zh-TW" sz="24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4679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CODE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9CA97D8-072B-EE7C-B029-D2E3B026BB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41632" y="1793453"/>
            <a:ext cx="5908735" cy="3271093"/>
          </a:xfrm>
          <a:prstGeom prst="rect">
            <a:avLst/>
          </a:prstGeom>
        </p:spPr>
      </p:pic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68E20490-A244-D2F0-6C53-95EE6A3322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01850"/>
            <a:ext cx="10515600" cy="5037776"/>
          </a:xfrm>
        </p:spPr>
        <p:txBody>
          <a:bodyPr>
            <a:normAutofit/>
          </a:bodyPr>
          <a:lstStyle/>
          <a:p>
            <a:r>
              <a:rPr lang="en-US" altLang="zh-TW" sz="24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hlinkClick r:id="rId3" action="ppaction://hlinksldjump"/>
              </a:rPr>
              <a:t>predict</a:t>
            </a:r>
            <a:endParaRPr lang="en-US" altLang="zh-TW" sz="24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4757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專案需求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4</a:t>
            </a:fld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153D5F30-27A2-4661-933F-68D1FC97F88D}"/>
              </a:ext>
            </a:extLst>
          </p:cNvPr>
          <p:cNvSpPr txBox="1"/>
          <p:nvPr/>
        </p:nvSpPr>
        <p:spPr>
          <a:xfrm>
            <a:off x="838200" y="1085125"/>
            <a:ext cx="10515600" cy="19649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400" b="1" dirty="0">
                <a:solidFill>
                  <a:srgbClr val="20212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效能</a:t>
            </a:r>
            <a:r>
              <a:rPr lang="zh-TW" altLang="en-US" sz="2400" b="1" i="0" dirty="0">
                <a:solidFill>
                  <a:srgbClr val="202122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需求</a:t>
            </a:r>
            <a:r>
              <a:rPr lang="en-US" altLang="zh-TW" sz="2400" b="1" i="0" dirty="0">
                <a:solidFill>
                  <a:srgbClr val="202122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endParaRPr lang="en-US" altLang="zh-TW" sz="2400" b="1" dirty="0">
              <a:solidFill>
                <a:srgbClr val="202122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zh-TW" altLang="en-US" dirty="0">
                <a:solidFill>
                  <a:srgbClr val="20212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遊戲</a:t>
            </a:r>
            <a:r>
              <a:rPr lang="en-US" altLang="zh-TW" dirty="0">
                <a:solidFill>
                  <a:srgbClr val="20212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FPS</a:t>
            </a:r>
            <a:r>
              <a:rPr lang="zh-TW" altLang="en-US" dirty="0">
                <a:solidFill>
                  <a:srgbClr val="20212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dirty="0">
                <a:solidFill>
                  <a:srgbClr val="20212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</a:t>
            </a:r>
            <a:r>
              <a:rPr lang="zh-TW" altLang="en-US" dirty="0">
                <a:solidFill>
                  <a:srgbClr val="20212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dirty="0">
                <a:solidFill>
                  <a:srgbClr val="20212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30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zh-TW" altLang="en-US" dirty="0">
                <a:solidFill>
                  <a:srgbClr val="20212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模型大小小於</a:t>
            </a:r>
            <a:r>
              <a:rPr lang="en-US" altLang="zh-TW" dirty="0">
                <a:solidFill>
                  <a:srgbClr val="20212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5mb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endParaRPr lang="en-US" altLang="zh-TW" sz="2400" i="0" dirty="0">
              <a:solidFill>
                <a:srgbClr val="202122"/>
              </a:solidFill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6894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CODE</a:t>
            </a:r>
            <a:endParaRPr lang="zh-TW" altLang="en-US" dirty="0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69CA97D8-072B-EE7C-B029-D2E3B026BB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09885" y="1610089"/>
            <a:ext cx="5972230" cy="4155057"/>
          </a:xfrm>
          <a:prstGeom prst="rect">
            <a:avLst/>
          </a:prstGeom>
        </p:spPr>
      </p:pic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25AF9D58-D25D-E71F-094C-F3170F476C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01850"/>
            <a:ext cx="10515600" cy="5037776"/>
          </a:xfrm>
        </p:spPr>
        <p:txBody>
          <a:bodyPr>
            <a:normAutofit/>
          </a:bodyPr>
          <a:lstStyle/>
          <a:p>
            <a:r>
              <a:rPr lang="en-US" altLang="zh-TW" sz="24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hlinkClick r:id="rId3" action="ppaction://hlinksldjump"/>
              </a:rPr>
              <a:t>postprocess</a:t>
            </a:r>
            <a:endParaRPr lang="en-US" altLang="zh-TW" sz="24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6136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專案需求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5</a:t>
            </a:fld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153D5F30-27A2-4661-933F-68D1FC97F88D}"/>
              </a:ext>
            </a:extLst>
          </p:cNvPr>
          <p:cNvSpPr txBox="1"/>
          <p:nvPr/>
        </p:nvSpPr>
        <p:spPr>
          <a:xfrm>
            <a:off x="838200" y="1085125"/>
            <a:ext cx="10515600" cy="43370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400" b="1" i="0" dirty="0">
                <a:solidFill>
                  <a:srgbClr val="202122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介面需求</a:t>
            </a:r>
            <a:r>
              <a:rPr lang="en-US" altLang="zh-TW" sz="2400" b="1" i="0" dirty="0">
                <a:solidFill>
                  <a:srgbClr val="202122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i="0" dirty="0">
                <a:solidFill>
                  <a:srgbClr val="202122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外部介面 </a:t>
            </a:r>
            <a:r>
              <a:rPr lang="en-US" altLang="zh-TW" i="0" dirty="0">
                <a:solidFill>
                  <a:srgbClr val="202122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 marL="1257300" lvl="2" indent="-342900">
              <a:lnSpc>
                <a:spcPct val="150000"/>
              </a:lnSpc>
              <a:buFont typeface="+mj-lt"/>
              <a:buAutoNum type="arabicPeriod"/>
            </a:pPr>
            <a:r>
              <a:rPr lang="zh-TW" altLang="en-US" i="0" dirty="0">
                <a:solidFill>
                  <a:srgbClr val="202122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遊戲介面 </a:t>
            </a:r>
            <a:r>
              <a:rPr lang="en-US" altLang="zh-TW" i="0" dirty="0">
                <a:solidFill>
                  <a:srgbClr val="202122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en-US" i="0" dirty="0">
                <a:solidFill>
                  <a:srgbClr val="202122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endParaRPr lang="en-US" altLang="zh-TW" i="0" dirty="0">
              <a:solidFill>
                <a:srgbClr val="202122"/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1714500" lvl="3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20212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球</a:t>
            </a:r>
            <a:endParaRPr lang="en-US" altLang="zh-TW" dirty="0">
              <a:solidFill>
                <a:srgbClr val="202122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1714500" lvl="3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i="0" dirty="0">
                <a:solidFill>
                  <a:srgbClr val="202122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板子</a:t>
            </a:r>
            <a:endParaRPr lang="en-US" altLang="zh-TW" i="0" dirty="0">
              <a:solidFill>
                <a:srgbClr val="202122"/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1714500" lvl="3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20212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障礙物</a:t>
            </a:r>
            <a:endParaRPr lang="en-US" altLang="zh-TW" dirty="0">
              <a:solidFill>
                <a:srgbClr val="202122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1257300" lvl="2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TW" i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GUI</a:t>
            </a:r>
            <a:r>
              <a:rPr lang="zh-TW" altLang="en-US" i="0" dirty="0">
                <a:solidFill>
                  <a:srgbClr val="202122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介面</a:t>
            </a:r>
            <a:r>
              <a:rPr lang="en-US" altLang="zh-TW" i="0" dirty="0">
                <a:solidFill>
                  <a:srgbClr val="202122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 marL="1714500" lvl="3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i="0" dirty="0">
                <a:solidFill>
                  <a:srgbClr val="202122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遊戲參數</a:t>
            </a:r>
            <a:endParaRPr lang="en-US" altLang="zh-TW" i="0" dirty="0">
              <a:solidFill>
                <a:srgbClr val="202122"/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1714500" lvl="3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20212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執行檔案</a:t>
            </a:r>
            <a:endParaRPr lang="en-US" altLang="zh-TW" dirty="0">
              <a:solidFill>
                <a:srgbClr val="202122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1714500" lvl="3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i="0" dirty="0">
                <a:solidFill>
                  <a:srgbClr val="202122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資料可視化</a:t>
            </a:r>
            <a:endParaRPr lang="en-US" altLang="zh-TW" i="0" dirty="0">
              <a:solidFill>
                <a:srgbClr val="202122"/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40339E1-755D-A149-EBC8-CEA005A04A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527758" y="1416341"/>
            <a:ext cx="1826042" cy="468775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1A46AC6F-F301-7F78-6CE6-0FE40659968D}"/>
              </a:ext>
            </a:extLst>
          </p:cNvPr>
          <p:cNvSpPr/>
          <p:nvPr/>
        </p:nvSpPr>
        <p:spPr>
          <a:xfrm>
            <a:off x="10678905" y="3720096"/>
            <a:ext cx="528638" cy="21796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2FF860DA-0BD0-951C-914D-ADC814922B4B}"/>
              </a:ext>
            </a:extLst>
          </p:cNvPr>
          <p:cNvSpPr txBox="1"/>
          <p:nvPr/>
        </p:nvSpPr>
        <p:spPr>
          <a:xfrm>
            <a:off x="9573994" y="3681580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2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障礙物</a:t>
            </a:r>
            <a:endParaRPr lang="en-US" altLang="zh-TW" sz="1100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8841AEB0-110E-4F0F-58FA-9708E33E5F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81396" y="2019265"/>
            <a:ext cx="3558183" cy="3503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904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專案需求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6</a:t>
            </a:fld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153D5F30-27A2-4661-933F-68D1FC97F88D}"/>
              </a:ext>
            </a:extLst>
          </p:cNvPr>
          <p:cNvSpPr txBox="1"/>
          <p:nvPr/>
        </p:nvSpPr>
        <p:spPr>
          <a:xfrm>
            <a:off x="838200" y="1085125"/>
            <a:ext cx="10515600" cy="30905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400" b="1" i="0" dirty="0">
                <a:solidFill>
                  <a:srgbClr val="202122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介面需求</a:t>
            </a:r>
            <a:r>
              <a:rPr lang="en-US" altLang="zh-TW" sz="2400" b="1" i="0" dirty="0">
                <a:solidFill>
                  <a:srgbClr val="202122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20212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內部</a:t>
            </a:r>
            <a:r>
              <a:rPr lang="zh-TW" altLang="en-US" i="0" dirty="0">
                <a:solidFill>
                  <a:srgbClr val="202122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介面 </a:t>
            </a:r>
            <a:r>
              <a:rPr lang="en-US" altLang="zh-TW" i="0" dirty="0">
                <a:solidFill>
                  <a:srgbClr val="202122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i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model</a:t>
            </a:r>
            <a:r>
              <a:rPr lang="en-US" altLang="zh-TW" i="0" dirty="0">
                <a:solidFill>
                  <a:srgbClr val="202122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 : </a:t>
            </a:r>
            <a:r>
              <a:rPr lang="zh-TW" altLang="en-US" i="0" dirty="0">
                <a:solidFill>
                  <a:srgbClr val="202122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決策樹模型，使用</a:t>
            </a:r>
            <a:r>
              <a:rPr lang="en-US" altLang="zh-TW" i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pickle</a:t>
            </a:r>
            <a:r>
              <a:rPr lang="zh-TW" altLang="en-US" i="0" dirty="0">
                <a:solidFill>
                  <a:srgbClr val="202122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儲存</a:t>
            </a:r>
            <a:endParaRPr lang="en-US" altLang="zh-TW" i="0" dirty="0">
              <a:solidFill>
                <a:srgbClr val="202122"/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i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Features</a:t>
            </a:r>
            <a:r>
              <a:rPr lang="en-US" altLang="zh-TW" i="0" dirty="0">
                <a:solidFill>
                  <a:srgbClr val="202122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 : </a:t>
            </a:r>
            <a:r>
              <a:rPr lang="zh-TW" altLang="en-US" i="0" dirty="0">
                <a:solidFill>
                  <a:srgbClr val="202122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特徵資料，使用</a:t>
            </a:r>
            <a:r>
              <a:rPr lang="en-US" altLang="zh-TW" i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pickle</a:t>
            </a:r>
            <a:r>
              <a:rPr lang="zh-TW" altLang="en-US" i="0" dirty="0">
                <a:solidFill>
                  <a:srgbClr val="202122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、</a:t>
            </a:r>
            <a:r>
              <a:rPr lang="en-US" altLang="zh-TW" i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csv</a:t>
            </a:r>
            <a:r>
              <a:rPr lang="zh-TW" altLang="en-US" i="0" dirty="0">
                <a:solidFill>
                  <a:srgbClr val="202122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儲存</a:t>
            </a:r>
            <a:endParaRPr lang="en-US" altLang="zh-TW" i="0" dirty="0">
              <a:solidFill>
                <a:srgbClr val="202122"/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i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Targets</a:t>
            </a:r>
            <a:r>
              <a:rPr lang="zh-TW" altLang="en-US" i="0" dirty="0">
                <a:solidFill>
                  <a:srgbClr val="202122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i="0" dirty="0">
                <a:solidFill>
                  <a:srgbClr val="202122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en-US" i="0" dirty="0">
                <a:solidFill>
                  <a:srgbClr val="202122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 預測資料，使用</a:t>
            </a:r>
            <a:r>
              <a:rPr lang="en-US" altLang="zh-TW" i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pickle</a:t>
            </a:r>
            <a:r>
              <a:rPr lang="zh-TW" altLang="en-US" dirty="0">
                <a:solidFill>
                  <a:srgbClr val="20212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儲存</a:t>
            </a:r>
            <a:endParaRPr lang="en-US" altLang="zh-TW" dirty="0">
              <a:solidFill>
                <a:srgbClr val="202122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rgbClr val="20212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Record</a:t>
            </a:r>
            <a:r>
              <a:rPr lang="zh-TW" altLang="en-US" dirty="0">
                <a:solidFill>
                  <a:srgbClr val="20212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dirty="0">
                <a:solidFill>
                  <a:srgbClr val="20212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en-US" dirty="0">
                <a:solidFill>
                  <a:srgbClr val="20212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遊戲中資料，使用</a:t>
            </a:r>
            <a:r>
              <a:rPr lang="en-US" altLang="zh-TW" dirty="0">
                <a:solidFill>
                  <a:srgbClr val="20212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csv</a:t>
            </a:r>
            <a:r>
              <a:rPr lang="zh-TW" altLang="en-US" dirty="0">
                <a:solidFill>
                  <a:srgbClr val="20212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儲存</a:t>
            </a:r>
            <a:endParaRPr lang="en-US" altLang="zh-TW" dirty="0">
              <a:solidFill>
                <a:srgbClr val="202122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TW" dirty="0">
              <a:solidFill>
                <a:srgbClr val="202122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507929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專案需求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7</a:t>
            </a:fld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153D5F30-27A2-4661-933F-68D1FC97F88D}"/>
              </a:ext>
            </a:extLst>
          </p:cNvPr>
          <p:cNvSpPr txBox="1"/>
          <p:nvPr/>
        </p:nvSpPr>
        <p:spPr>
          <a:xfrm>
            <a:off x="838200" y="1085125"/>
            <a:ext cx="10515600" cy="52088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400" b="1" dirty="0">
                <a:solidFill>
                  <a:srgbClr val="20212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限制</a:t>
            </a:r>
            <a:r>
              <a:rPr lang="en-US" altLang="zh-TW" sz="2400" b="1" dirty="0">
                <a:solidFill>
                  <a:srgbClr val="20212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endParaRPr lang="en-US" altLang="zh-TW" sz="2400" b="1" i="0" dirty="0">
              <a:solidFill>
                <a:srgbClr val="202122"/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環境版本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 lvl="1">
              <a:lnSpc>
                <a:spcPct val="150000"/>
              </a:lnSpc>
            </a:pP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Python : 3.9.13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模組版本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 lvl="1">
              <a:lnSpc>
                <a:spcPct val="150000"/>
              </a:lnSpc>
            </a:pP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MLGAME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10.4.5.2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、</a:t>
            </a:r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PyGame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2.5.2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、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scikit-learn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1.5.0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作業系統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 lvl="1">
              <a:lnSpc>
                <a:spcPct val="150000"/>
              </a:lnSpc>
            </a:pP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WINDOWS 11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硬體規格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 lvl="1">
              <a:lnSpc>
                <a:spcPct val="150000"/>
              </a:lnSpc>
            </a:pP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CPU : 11th Gen Intel(R) Core(TM) i7-1165G7 @ 2.80GHz </a:t>
            </a:r>
          </a:p>
          <a:p>
            <a:pPr lvl="1">
              <a:lnSpc>
                <a:spcPct val="150000"/>
              </a:lnSpc>
            </a:pP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GPU : </a:t>
            </a:r>
            <a:r>
              <a:rPr lang="pt-BR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Intel(R) Iris(R) Xe Graphics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RAM: 16GB</a:t>
            </a:r>
          </a:p>
          <a:p>
            <a:pPr>
              <a:lnSpc>
                <a:spcPct val="150000"/>
              </a:lnSpc>
            </a:pPr>
            <a:endParaRPr lang="en-US" altLang="zh-TW" sz="2000" b="1" i="0" dirty="0">
              <a:solidFill>
                <a:srgbClr val="202122"/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901446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專案需求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8</a:t>
            </a:fld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153D5F30-27A2-4661-933F-68D1FC97F88D}"/>
              </a:ext>
            </a:extLst>
          </p:cNvPr>
          <p:cNvSpPr txBox="1"/>
          <p:nvPr/>
        </p:nvSpPr>
        <p:spPr>
          <a:xfrm>
            <a:off x="838200" y="1085125"/>
            <a:ext cx="10515600" cy="10536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400" b="1" dirty="0">
                <a:solidFill>
                  <a:srgbClr val="20212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限制</a:t>
            </a:r>
            <a:r>
              <a:rPr lang="en-US" altLang="zh-TW" sz="2400" b="1" i="0" dirty="0">
                <a:solidFill>
                  <a:srgbClr val="202122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模型預測時間需小於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0.033(s/frame)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2204252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專案需求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9</a:t>
            </a:fld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153D5F30-27A2-4661-933F-68D1FC97F88D}"/>
              </a:ext>
            </a:extLst>
          </p:cNvPr>
          <p:cNvSpPr txBox="1"/>
          <p:nvPr/>
        </p:nvSpPr>
        <p:spPr>
          <a:xfrm>
            <a:off x="838200" y="1085125"/>
            <a:ext cx="10515600" cy="14285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400" b="1" i="0" dirty="0">
                <a:solidFill>
                  <a:srgbClr val="202122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驗收</a:t>
            </a:r>
            <a:r>
              <a:rPr lang="en-US" altLang="zh-TW" sz="2400" b="1" i="0" dirty="0">
                <a:solidFill>
                  <a:srgbClr val="202122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en-US" sz="2400" b="1" i="0" dirty="0">
                <a:solidFill>
                  <a:srgbClr val="202122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000" i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(1)</a:t>
            </a:r>
            <a:r>
              <a:rPr lang="zh-TW" altLang="en-US" sz="2000" i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可以通過</a:t>
            </a:r>
            <a:r>
              <a:rPr lang="en-US" altLang="zh-TW" sz="2000" i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GUI</a:t>
            </a:r>
            <a:r>
              <a:rPr lang="zh-TW" altLang="en-US" sz="2000" i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正常執行</a:t>
            </a:r>
            <a:endParaRPr lang="en-US" altLang="zh-TW" sz="2000" i="0" dirty="0">
              <a:solidFill>
                <a:srgbClr val="202122"/>
              </a:solidFill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TW" altLang="en-US" dirty="0">
                <a:solidFill>
                  <a:srgbClr val="20212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實驗情境 </a:t>
            </a:r>
            <a:r>
              <a:rPr lang="en-US" altLang="zh-TW" dirty="0">
                <a:solidFill>
                  <a:srgbClr val="20212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: </a:t>
            </a:r>
            <a:r>
              <a:rPr lang="en-US" altLang="zh-TW" dirty="0">
                <a:solidFill>
                  <a:srgbClr val="20212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(a)</a:t>
            </a:r>
            <a:r>
              <a:rPr lang="zh-TW" altLang="en-US" dirty="0">
                <a:solidFill>
                  <a:srgbClr val="20212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玩家</a:t>
            </a:r>
            <a:r>
              <a:rPr lang="en-US" altLang="zh-TW" dirty="0">
                <a:solidFill>
                  <a:srgbClr val="20212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zh-TW" altLang="en-US" dirty="0">
                <a:solidFill>
                  <a:srgbClr val="20212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人類</a:t>
            </a:r>
            <a:r>
              <a:rPr lang="en-US" altLang="zh-TW" dirty="0">
                <a:solidFill>
                  <a:srgbClr val="20212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r>
              <a:rPr lang="zh-TW" altLang="en-US" dirty="0">
                <a:solidFill>
                  <a:srgbClr val="20212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dirty="0">
                <a:solidFill>
                  <a:srgbClr val="20212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vs.</a:t>
            </a:r>
            <a:r>
              <a:rPr lang="zh-TW" altLang="en-US" dirty="0">
                <a:solidFill>
                  <a:srgbClr val="20212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dirty="0">
                <a:solidFill>
                  <a:srgbClr val="20212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AI</a:t>
            </a:r>
            <a:r>
              <a:rPr lang="zh-TW" altLang="en-US" dirty="0">
                <a:solidFill>
                  <a:srgbClr val="20212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dirty="0">
                <a:solidFill>
                  <a:srgbClr val="20212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(b)AI</a:t>
            </a:r>
            <a:r>
              <a:rPr lang="zh-TW" altLang="en-US" dirty="0">
                <a:solidFill>
                  <a:srgbClr val="20212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dirty="0">
                <a:solidFill>
                  <a:srgbClr val="20212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vs.</a:t>
            </a:r>
            <a:r>
              <a:rPr lang="zh-TW" altLang="en-US" dirty="0">
                <a:solidFill>
                  <a:srgbClr val="20212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dirty="0">
                <a:solidFill>
                  <a:srgbClr val="20212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AI</a:t>
            </a:r>
          </a:p>
          <a:p>
            <a:pPr>
              <a:lnSpc>
                <a:spcPct val="150000"/>
              </a:lnSpc>
            </a:pPr>
            <a:r>
              <a:rPr lang="zh-TW" altLang="en-US" dirty="0">
                <a:solidFill>
                  <a:srgbClr val="20212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驗證流程 </a:t>
            </a:r>
            <a:r>
              <a:rPr lang="en-US" altLang="zh-TW" dirty="0">
                <a:solidFill>
                  <a:srgbClr val="20212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en-US" dirty="0">
                <a:solidFill>
                  <a:srgbClr val="20212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執行遊戲並確認發球、切球、碰撞等遊戲機制，是否正確</a:t>
            </a:r>
            <a:endParaRPr lang="en-US" altLang="zh-TW" dirty="0">
              <a:solidFill>
                <a:srgbClr val="202122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526160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佈景主題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佈景主題1" id="{8F4CE6E7-1B2F-452B-8611-9D5152079197}" vid="{02B56A59-4827-40A0-8EBD-9D72987B2708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佈景主題1</Template>
  <TotalTime>18346</TotalTime>
  <Words>1168</Words>
  <Application>Microsoft Office PowerPoint</Application>
  <PresentationFormat>寬螢幕</PresentationFormat>
  <Paragraphs>260</Paragraphs>
  <Slides>40</Slides>
  <Notes>3</Notes>
  <HiddenSlides>7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40</vt:i4>
      </vt:variant>
    </vt:vector>
  </HeadingPairs>
  <TitlesOfParts>
    <vt:vector size="45" baseType="lpstr">
      <vt:lpstr>標楷體</vt:lpstr>
      <vt:lpstr>Arial</vt:lpstr>
      <vt:lpstr>Calibri</vt:lpstr>
      <vt:lpstr>Times New Roman</vt:lpstr>
      <vt:lpstr>佈景主題1</vt:lpstr>
      <vt:lpstr>機器學習與實作 乒乓球</vt:lpstr>
      <vt:lpstr>專案需求</vt:lpstr>
      <vt:lpstr>專案需求</vt:lpstr>
      <vt:lpstr>專案需求</vt:lpstr>
      <vt:lpstr>專案需求</vt:lpstr>
      <vt:lpstr>專案需求</vt:lpstr>
      <vt:lpstr>專案需求</vt:lpstr>
      <vt:lpstr>專案需求</vt:lpstr>
      <vt:lpstr>專案需求</vt:lpstr>
      <vt:lpstr>專案需求</vt:lpstr>
      <vt:lpstr>專案架構(06/05)</vt:lpstr>
      <vt:lpstr>專案架構(06/05)</vt:lpstr>
      <vt:lpstr>專案架構(06/05)</vt:lpstr>
      <vt:lpstr>專案架構</vt:lpstr>
      <vt:lpstr>專案架構</vt:lpstr>
      <vt:lpstr>專案架構</vt:lpstr>
      <vt:lpstr>API</vt:lpstr>
      <vt:lpstr>API</vt:lpstr>
      <vt:lpstr>API</vt:lpstr>
      <vt:lpstr>API</vt:lpstr>
      <vt:lpstr>API</vt:lpstr>
      <vt:lpstr>API</vt:lpstr>
      <vt:lpstr>API</vt:lpstr>
      <vt:lpstr>驗收</vt:lpstr>
      <vt:lpstr>驗收</vt:lpstr>
      <vt:lpstr>驗收</vt:lpstr>
      <vt:lpstr>驗收</vt:lpstr>
      <vt:lpstr>DEMO</vt:lpstr>
      <vt:lpstr>DEMO</vt:lpstr>
      <vt:lpstr>DEMO</vt:lpstr>
      <vt:lpstr>DEMO</vt:lpstr>
      <vt:lpstr>DEMO</vt:lpstr>
      <vt:lpstr>問題紀錄</vt:lpstr>
      <vt:lpstr>CODE</vt:lpstr>
      <vt:lpstr>CODE</vt:lpstr>
      <vt:lpstr>CODE</vt:lpstr>
      <vt:lpstr>CODE</vt:lpstr>
      <vt:lpstr>CODE</vt:lpstr>
      <vt:lpstr>CODE</vt:lpstr>
      <vt:lpstr>CODE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C109112113</dc:creator>
  <cp:lastModifiedBy>勝發 侯</cp:lastModifiedBy>
  <cp:revision>128</cp:revision>
  <dcterms:created xsi:type="dcterms:W3CDTF">2023-10-16T13:04:30Z</dcterms:created>
  <dcterms:modified xsi:type="dcterms:W3CDTF">2024-06-11T22:30:46Z</dcterms:modified>
</cp:coreProperties>
</file>